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68C49C6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83_A3A64692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4"/>
  </p:sldMasterIdLst>
  <p:notesMasterIdLst>
    <p:notesMasterId r:id="rId16"/>
  </p:notesMasterIdLst>
  <p:sldIdLst>
    <p:sldId id="256" r:id="rId5"/>
    <p:sldId id="265" r:id="rId6"/>
    <p:sldId id="258" r:id="rId7"/>
    <p:sldId id="259" r:id="rId8"/>
    <p:sldId id="387" r:id="rId9"/>
    <p:sldId id="284" r:id="rId10"/>
    <p:sldId id="390" r:id="rId11"/>
    <p:sldId id="391" r:id="rId12"/>
    <p:sldId id="388" r:id="rId13"/>
    <p:sldId id="389" r:id="rId14"/>
    <p:sldId id="38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D29D34-66D0-BF5A-CD2C-6F24E4209AFC}" name="Abhinav Kumar" initials="AK" userId="S::akumar60@ucmerced.edu::100cd9ba-59b0-4eb7-b3d0-2ec1832813af" providerId="AD"/>
  <p188:author id="{C2A182A8-7FC4-ECAB-F9DF-EA7F39F2D321}" name="Kinjal Dasbiswas" initials="KD" userId="ac19f309d8adfd82" providerId="Windows Live"/>
  <p188:author id="{49973ED7-CCC9-D740-23BB-356FF182ABAB}" name="Hins Qiu" initials="HQ" userId="S::hqiu4@ucmerced.edu::069bcac4-ff77-4325-b284-03c123af75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A92CB-4ACA-4FF0-AC23-543ADEAA88E6}" v="196" dt="2024-12-13T09:17:12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5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2014A0-6209-430C-9C98-544BC82B0358}" authorId="{C2A182A8-7FC4-ECAB-F9DF-EA7F39F2D321}" created="2024-12-12T06:30:26.577">
    <pc:sldMkLst xmlns:pc="http://schemas.microsoft.com/office/powerpoint/2013/main/command">
      <pc:docMk/>
      <pc:sldMk cId="109857222" sldId="256"/>
    </pc:sldMkLst>
    <p188:txBody>
      <a:bodyPr/>
      <a:lstStyle/>
      <a:p>
        <a:r>
          <a:rPr lang="en-US"/>
          <a:t>Why all this empty space? 
Why not write “Undergraduate Thesis presentation” and the date of presentation</a:t>
        </a:r>
      </a:p>
    </p188:txBody>
  </p188:cm>
</p188:cmLst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9A6C13-66C4-4CD9-AAF2-4EA11CF18D5F}" authorId="{C2A182A8-7FC4-ECAB-F9DF-EA7F39F2D321}" created="2024-12-12T06:34:41.3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42" creationId="{3981424F-416A-900C-B233-A4380B378EC4}"/>
    </ac:deMkLst>
    <p188:txBody>
      <a:bodyPr/>
      <a:lstStyle/>
      <a:p>
        <a:r>
          <a:rPr lang="en-US"/>
          <a:t>Write the equation in tex form/math notation</a:t>
        </a:r>
      </a:p>
    </p188:txBody>
  </p188:cm>
  <p188:cm id="{38D81716-AEEF-4246-9EF2-3F4F910D16E5}" authorId="{C2A182A8-7FC4-ECAB-F9DF-EA7F39F2D321}" status="resolved" created="2024-12-12T06:45:15.99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cxnSpMk id="98" creationId="{00000000-0000-0000-0000-000000000000}"/>
    </ac:deMkLst>
    <p188:txBody>
      <a:bodyPr/>
      <a:lstStyle/>
      <a:p>
        <a:r>
          <a:rPr lang="en-US"/>
          <a:t>Explain the force configuration via rest length change on this diagram</a:t>
        </a:r>
      </a:p>
    </p188:txBody>
  </p188:cm>
</p188:cmLst>
</file>

<file path=ppt/comments/modernComment_183_A3A646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BB9700-897C-4E49-861F-5CA9B24F252E}" authorId="{23D29D34-66D0-BF5A-CD2C-6F24E4209AFC}" created="2024-04-22T03:00:47.585">
    <pc:sldMkLst xmlns:pc="http://schemas.microsoft.com/office/powerpoint/2013/main/command">
      <pc:docMk/>
      <pc:sldMk cId="2745583250" sldId="387"/>
    </pc:sldMkLst>
    <p188:txBody>
      <a:bodyPr/>
      <a:lstStyle/>
      <a:p>
        <a:r>
          <a:rPr lang="en-US"/>
          <a:t>Mention what blue and red colors mean</a:t>
        </a:r>
      </a:p>
    </p188:txBody>
  </p188:cm>
  <p188:cm id="{A00C1327-C3C7-4C9D-96C9-7AD2610EB213}" authorId="{23D29D34-66D0-BF5A-CD2C-6F24E4209AFC}" created="2024-04-22T03:01:38.634">
    <pc:sldMkLst xmlns:pc="http://schemas.microsoft.com/office/powerpoint/2013/main/command">
      <pc:docMk/>
      <pc:sldMk cId="2745583250" sldId="387"/>
    </pc:sldMkLst>
    <p188:txBody>
      <a:bodyPr/>
      <a:lstStyle/>
      <a:p>
        <a:r>
          <a:rPr lang="en-US"/>
          <a:t>The title should give information about the slide such as, "Spring network with random displacement relaxes using FIRE"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10031 17377 16383 0 0,'3'0'0'0'0,"3"0"0"0"0,3 0 0 0 0,2 0 0 0 0,3 0 0 0 0,3 0 0 0 0,2 0 0 0 0,-1 0 0 0 0,0 0 0 0 0,0 0 0 0 0,-2 0 0 0 0,2 0 0 0 0,1 0 0 0 0,-1 0 0 0 0,-1 0 0 0 0,0 0 0 0 0,-2 0 0 0 0,0 0 0 0 0,0 0 0 0 0,3 0 0 0 0,0 0 0 0 0,0 0 0 0 0,-1 0 0 0 0,0 0 0 0 0,1 0 0 0 0,1 0 0 0 0,-1 0 0 0 0,0-2 0 0 0,-2-4 0 0 0,0-1 0 0 0,-1 2 0 0 0,-2-3 0 0 0,-2 2 0 0 0,-2 4 0 0 0,2 2 0 0 0,2 1 0 0 0,1 3 0 0 0,1 1 0 0 0,1-1 0 0 0,-1 2 0 0 0,0 0 0 0 0,1-1 0 0 0,1-2 0 0 0,2-1 0 0 0,-1-1 0 0 0,1 0 0 0 0,4-1 0 0 0,-1 0 0 0 0,2-1 0 0 0,0 1 0 0 0,-3 0 0 0 0,-3 0 0 0 0,0-1 0 0 0,-2 1 0 0 0,-1 0 0 0 0,-1 0 0 0 0,4 0 0 0 0,0 0 0 0 0,0 0 0 0 0,-2 0 0 0 0,1 0 0 0 0,-1 0 0 0 0,-1 0 0 0 0,0 0 0 0 0,2 0 0 0 0,1 0 0 0 0,0 0 0 0 0,0 0 0 0 0,-2 0 0 0 0,1 0 0 0 0,1 0 0 0 0,0 0 0 0 0,0-2 0 0 0,-6-4 0 0 0,-7-1 0 0 0,-7 2 0 0 0,-7 0 0 0 0,-3 0 0 0 0,-2-3 0 0 0,-2 0 0 0 0,-2 2 0 0 0,-2 3 0 0 0,1 0 0 0 0,1 1 0 0 0,0 1 0 0 0,2 1 0 0 0,0 1 0 0 0,1-1 0 0 0,-2 0 0 0 0,-1 1 0 0 0,0-1 0 0 0,1 0 0 0 0,0 3 0 0 0,-1 0 0 0 0,-1 0 0 0 0,6 0 0 0 0,5 1 0 0 0,8 1 0 0 0,8-1 0 0 0,5-2 0 0 0,2 0 0 0 0,1-1 0 0 0,3-3 0 0 0,3-1 0 0 0,2-3 0 0 0,-6-3 0 0 0,-3-2 0 0 0,-9 1 0 0 0,-4-1 0 0 0,-6 1 0 0 0,-1 1 0 0 0,-3 1 0 0 0,-3 0 0 0 0,-2 1 0 0 0,2 0 0 0 0,-2-1 0 0 0,-3 4 0 0 0,2-2 0 0 0,7 0 0 0 0,8 2 0 0 0,8-1 0 0 0,4-4 0 0 0,5 3 0 0 0,2 0 0 0 0,0 1 0 0 0,-1 2 0 0 0,-1 2 0 0 0,-8 0 0 0 0,-9 1 0 0 0,-7 1 0 0 0,-8-1 0 0 0,-1 3 0 0 0,7 0 0 0 0,7 0 0 0 0,7 0 0 0 0,5 2 0 0 0,2-1 0 0 0,2 0 0 0 0,4-2 0 0 0,1 1 0 0 0,-4 0 0 0 0,-3 3 0 0 0,-3 3 0 0 0,-1 3 0 0 0,-4 1 0 0 0,-2 7 0 0 0,-2 1 0 0 0,2 4 0 0 0,3-1 0 0 0,3-2 0 0 0,0-2 0 0 0,-3 1 0 0 0,0-1 0 0 0,-6-4 0 0 0,-1-7 0 0 0,-1-7 0 0 0,-1-8 0 0 0,-2-4 0 0 0,-2-1 0 0 0,0-3 0 0 0,0-2 0 0 0,3-4 0 0 0,1-2 0 0 0,3-5 0 0 0,6 5 0 0 0,3 5 0 0 0,3 5 0 0 0,-1 7 0 0 0,-2 8 0 0 0,0 2 0 0 0,-2 7 0 0 0,-1 3 0 0 0,-3 3 0 0 0,-1 3 0 0 0,-1-1 0 0 0,-1-1 0 0 0,-1-1 0 0 0,1-2 0 0 0,-1 1 0 0 0,1-2 0 0 0,-3 0 0 0 0,0-1 0 0 0,-6-2 0 0 0,-2-3 0 0 0,-3-4 0 0 0,-2-2 0 0 0,0-1 0 0 0,0-2 0 0 0,1-3 0 0 0,-1-1 0 0 0,0-2 0 0 0,1-1 0 0 0,0 2 0 0 0,1 0 0 0 0,-1 1 0 0 0,0-1 0 0 0,0 1 0 0 0,1 2 0 0 0,-1-1 0 0 0,0 3 0 0 0,0 0 0 0 0,-3 0 0 0 0,0 0 0 0 0,0-3 0 0 0,-2 0 0 0 0,1 0 0 0 0,-1 0 0 0 0,2 2 0 0 0,1 0 0 0 0,1 0 0 0 0,-2 1 0 0 0,0 0 0 0 0,0 0 0 0 0,1 0 0 0 0,0 0 0 0 0,5-2 0 0 0,-3-2 0 0 0,0 1 0 0 0,-3 1 0 0 0,-3 0 0 0 0,-6 1 0 0 0,-1 0 0 0 0,-1 1 0 0 0,0 3 0 0 0,2 0 0 0 0,4 0 0 0 0,2 3 0 0 0,3 1 0 0 0,-1 1 0 0 0,0-2 0 0 0,1 0 0 0 0,7-1 0 0 0,4 2 0 0 0,9 1 0 0 0,6 0 0 0 0,8 0 0 0 0,5-2 0 0 0,2 0 0 0 0,2 2 0 0 0,2 0 0 0 0,-2-2 0 0 0,-1-1 0 0 0,-1-3 0 0 0,-1-1 0 0 0,0 0 0 0 0,0-1 0 0 0,-3-1 0 0 0,2 1 0 0 0,-1-3 0 0 0,-1 0 0 0 0,-4-3 0 0 0,-4-3 0 0 0,-2-2 0 0 0,1-2 0 0 0,-3 0 0 0 0,-1-2 0 0 0,0-1 0 0 0,-1-1 0 0 0,0-2 0 0 0,-5 3 0 0 0,-7 4 0 0 0,-7 2 0 0 0,-1-1 0 0 0,-2 3 0 0 0,2-1 0 0 0,-4-1 0 0 0,0-1 0 0 0,0 1 0 0 0,10 2 0 0 0,6 3 0 0 0,9 2 0 0 0,4 1 0 0 0,4 2 0 0 0,2 0 0 0 0,0 0 0 0 0,0 1 0 0 0,4-3 0 0 0,2-1 0 0 0,-1-2 0 0 0,0-1 0 0 0,-6 0 0 0 0,-9 3 0 0 0,-8 0 0 0 0,-8 2 0 0 0,-5 0 0 0 0,-3 1 0 0 0,0 0 0 0 0,0 1 0 0 0,0-1 0 0 0,-1 0 0 0 0,-4-2 0 0 0,2-1 0 0 0,0-3 0 0 0,4-3 0 0 0,1 1 0 0 0,-2 1 0 0 0,3 0 0 0 0,-1 0 0 0 0,-2 2 0 0 0,0 2 0 0 0,-1 1 0 0 0,2 1 0 0 0,0-2 0 0 0,4-2 0 0 0,1-2 0 0 0,-2 2 0 0 0,-4 0 0 0 0,-2 3 0 0 0,1 0 0 0 0,1 2 0 0 0,0-1 0 0 0,1 1 0 0 0,-1 1 0 0 0,-3-1 0 0 0,-1 0 0 0 0,2 0 0 0 0,1 0 0 0 0,1 0 0 0 0,2 0 0 0 0,1 0 0 0 0,0 3 0 0 0,5 3 0 0 0,7 0 0 0 0,7 3 0 0 0,7 1 0 0 0,5 2 0 0 0,1-1 0 0 0,2-2 0 0 0,-1-4 0 0 0,-1-1 0 0 0,4 0 0 0 0,5 0 0 0 0,1 1 0 0 0,3 1 0 0 0,0-1 0 0 0,3-2 0 0 0,0-1 0 0 0,-1-1 0 0 0,-3-1 0 0 0,-3 0 0 0 0,-8 0 0 0 0,-11 0 0 0 0,-8-3 0 0 0,-6 0 0 0 0,-6 0 0 0 0,-2 0 0 0 0,-1 0 0 0 0,-1 3 0 0 0,-2-3 0 0 0,-3-3 0 0 0,-3-1 0 0 0,0 1 0 0 0,3 2 0 0 0,-1 1 0 0 0,1 2 0 0 0,-1 0 0 0 0,2 0 0 0 0,1 2 0 0 0,1-1 0 0 0,3 0 0 0 0,0-2 0 0 0,1-4 0 0 0,0 0 0 0 0,-2 0 0 0 0,-1 2 0 0 0,1 1 0 0 0,-1 1 0 0 0,2 1 0 0 0,0 1 0 0 0,0 0 0 0 0,4 3 0 0 0,3 3 0 0 0,3 6 0 0 0,3 5 0 0 0,5 3 0 0 0,1 1 0 0 0,1-1 0 0 0,-1-2 0 0 0,0-1 0 0 0,-2 2 0 0 0,0 3 0 0 0,-3-4 0 0 0,-4-6 0 0 0,0-7 0 0 0,0-11 0 0 0,1-6 0 0 0,-1-2 0 0 0,2 0 0 0 0,-1 0 0 0 0,2-3 0 0 0,2-4 0 0 0,-3 1 0 0 0,-2 3 0 0 0,-3 0 0 0 0,0 10 0 0 0,4 9 0 0 0,3 11 0 0 0,2 8 0 0 0,1 2 0 0 0,0-5 0 0 0,-1-7 0 0 0,2-9 0 0 0,-2-7 0 0 0,1-6 0 0 0,-1-2 0 0 0,0-5 0 0 0,3 0 0 0 0,3 5 0 0 0,3 2 0 0 0,4 5 0 0 0,4 3 0 0 0,1 2 0 0 0,0 1 0 0 0,-1 1 0 0 0,0-1 0 0 0,-1 1 0 0 0,-1 0 0 0 0,5-1 0 0 0,2 1 0 0 0,2-1 0 0 0,1 0 0 0 0,0 0 0 0 0,-2 2 0 0 0,-2 2 0 0 0,-3-1 0 0 0,-2-1 0 0 0,0 0 0 0 0,-1-1 0 0 0,-1 0 0 0 0,0-1 0 0 0,1 3 0 0 0,0 0 0 0 0,1 0 0 0 0,2 0 0 0 0,0-2 0 0 0,-1 0 0 0 0,1 0 0 0 0,-3-1 0 0 0,-4 0 0 0 0,-8 0 0 0 0,-6 0 0 0 0,-3 2 0 0 0,-3 1 0 0 0,-5 1 0 0 0,-3-2 0 0 0,0-1 0 0 0,0 1 0 0 0,-1-1 0 0 0,2-1 0 0 0,-1 0 0 0 0,-1 0 0 0 0,0 0 0 0 0,0 0 0 0 0,1-1 0 0 0,0 1 0 0 0,1 0 0 0 0,1 0 0 0 0,-3 0 0 0 0,0 0 0 0 0,-2 0 0 0 0,0 0 0 0 0,-1 0 0 0 0,0 0 0 0 0,1 0 0 0 0,1 0 0 0 0,1 0 0 0 0,1 0 0 0 0,1 0 0 0 0,1 0 0 0 0,0 0 0 0 0,0 0 0 0 0,1 0 0 0 0,-1 0 0 0 0,1 0 0 0 0,-1 0 0 0 0,-2 0 0 0 0,4 0 0 0 0,6 3 0 0 0,8 0 0 0 0,6 3 0 0 0,4 0 0 0 0,5-2 0 0 0,5 0 0 0 0,2-1 0 0 0,-1-2 0 0 0,-1 0 0 0 0,-3-1 0 0 0,0 0 0 0 0,0 0 0 0 0,0 0 0 0 0,3-1 0 0 0,0 1 0 0 0,0 0 0 0 0,6 0 0 0 0,0 0 0 0 0,0 0 0 0 0,0 0 0 0 0,-5 0 0 0 0,-2 0 0 0 0,-2 0 0 0 0,-1 0 0 0 0,-2 0 0 0 0,-1 2 0 0 0,-2 4 0 0 0,2 1 0 0 0,0-2 0 0 0,4 0 0 0 0,1-2 0 0 0,-1-1 0 0 0,0-1 0 0 0,-1-1 0 0 0,-1-3 0 0 0,2 0 0 0 0,0-3 0 0 0,0 0 0 0 0,0 0 0 0 0,-1 2 0 0 0,-1 2 0 0 0,-1-2 0 0 0,0-1 0 0 0,0 0 0 0 0,-1-3 0 0 0,-2-3 0 0 0,-3-4 0 0 0,-6 0 0 0 0,-3-2 0 0 0,-5 2 0 0 0,0 0 0 0 0,-3 4 0 0 0,-3 0 0 0 0,2 0 0 0 0,1 0 0 0 0,5 0 0 0 0,6 4 0 0 0,7 2 0 0 0,6 2 0 0 0,5 2 0 0 0,0 0 0 0 0,-2 2 0 0 0,1-1 0 0 0,-3 1 0 0 0,2-1 0 0 0,0 0 0 0 0,-1 3 0 0 0,-1 0 0 0 0,0 1 0 0 0,-1-2 0 0 0,-1 1 0 0 0,0 0 0 0 0,2 1 0 0 0,-1 2 0 0 0,-2-1 0 0 0,0 3 0 0 0,0-1 0 0 0,-2 1 0 0 0,-1 2 0 0 0,-3 2 0 0 0,-2 0 0 0 0,-2 5 0 0 0,3-2 0 0 0,3-2 0 0 0,3-5 0 0 0,3-5 0 0 0,-1-4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17330 17224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17304 17224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14737 17251 16383 0 0,'0'2'0'0'0,"0"2"0"0"0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14737 17277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14737 17277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24209 15081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24791 15478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23892 14975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24368 15663 16383 0 0,'0'3'0'0'0,"0"5"0"0"0,0 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25823 15610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10821 17171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25823 15610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28601 15743 16383 0 0,'3'2'0'0'0,"0"2"0"0"0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19394 15346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19385 15346 16383 0 0,'-5'2'0'0'0,"-2"2"0"0"0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24924 15849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18362 10292 16383 0 0,'2'0'0'0'0,"2"3"0"0"0,-1 0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19156 16722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13467 17383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12144 15452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9763 17357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15346 17410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14129 17727 16383 0 0,'0'2'0'0'0,"0"2"0"0"0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16616 17119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2T05:29:16.6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15743 16933 16383 0 0,'0'3'0'0'0,"0"0"0"0"0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B076F-64D1-314C-B97A-3F5BFD015D0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EDCB5-8BA7-8A4F-8423-D34C35185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4de60657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4de60657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How do force propagates in these networks?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introduction: The cytoskeleton plays an important role in cells. Many cell functions such as cellular motility, cytoplasmic streaming and organelle transport.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 1. Experimental results showing ordered structure of acto-myosin network in non-muscle cells. It was found in the experiment that molecular motor forces were crucial in this stacking.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 2.Myosin motors exert forces by sliding acting according to polarity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forces generated by myosin are crucial for the ordering seen in experimental figure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1cb90596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1cb90596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bond length  =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write and talk about removing bonds here. Introduce pbond here. Maybe two pictures: full network and diluted network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ijk to theta in the hamiltonian. Can remove scale from x and y axis of the network - crop them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Limited memory </a:t>
            </a:r>
            <a:r>
              <a:rPr lang="en-US" dirty="0" err="1"/>
              <a:t>Broyden</a:t>
            </a:r>
            <a:r>
              <a:rPr lang="en-US" dirty="0"/>
              <a:t>-Fletcher Goldfarb-</a:t>
            </a:r>
            <a:r>
              <a:rPr lang="en-US" dirty="0" err="1"/>
              <a:t>Shanno</a:t>
            </a:r>
            <a:r>
              <a:rPr lang="en-US" dirty="0"/>
              <a:t> (L-BFGS) Optimization of a spiral-shaped potential energy function</a:t>
            </a:r>
          </a:p>
          <a:p>
            <a:r>
              <a:rPr lang="en-US" dirty="0">
                <a:ea typeface="Calibri"/>
                <a:cs typeface="Calibri"/>
              </a:rPr>
              <a:t>Steepest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4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To test FIRE, we started with a 4x4 network fire is pretty successful in this case. It's almost identical to how we started.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Radial is stretched, transverse is compressed.  All demonstrate some oscillations before stabilizing in minimum energy.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boundary to measure the contraction force of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07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1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material is based upon work supported by the National Science Foundation under Grant No. 2150531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EDCB5-8BA7-8A4F-8423-D34C351853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5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4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99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33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723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9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6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3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5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9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2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1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7" r:id="rId12"/>
    <p:sldLayoutId id="2147483688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68C49C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26" Type="http://schemas.openxmlformats.org/officeDocument/2006/relationships/customXml" Target="../ink/ink18.xml"/><Relationship Id="rId39" Type="http://schemas.openxmlformats.org/officeDocument/2006/relationships/image" Target="../media/image7.png"/><Relationship Id="rId21" Type="http://schemas.openxmlformats.org/officeDocument/2006/relationships/customXml" Target="../ink/ink13.xml"/><Relationship Id="rId34" Type="http://schemas.openxmlformats.org/officeDocument/2006/relationships/image" Target="../media/image13.png"/><Relationship Id="rId42" Type="http://schemas.openxmlformats.org/officeDocument/2006/relationships/image" Target="../media/image1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8.xml"/><Relationship Id="rId20" Type="http://schemas.openxmlformats.org/officeDocument/2006/relationships/customXml" Target="../ink/ink12.xml"/><Relationship Id="rId29" Type="http://schemas.openxmlformats.org/officeDocument/2006/relationships/customXml" Target="../ink/ink20.xml"/><Relationship Id="rId41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11" Type="http://schemas.openxmlformats.org/officeDocument/2006/relationships/customXml" Target="../ink/ink4.xml"/><Relationship Id="rId24" Type="http://schemas.openxmlformats.org/officeDocument/2006/relationships/customXml" Target="../ink/ink16.xml"/><Relationship Id="rId32" Type="http://schemas.openxmlformats.org/officeDocument/2006/relationships/customXml" Target="../ink/ink22.xml"/><Relationship Id="rId37" Type="http://schemas.openxmlformats.org/officeDocument/2006/relationships/image" Target="../media/image14.png"/><Relationship Id="rId40" Type="http://schemas.openxmlformats.org/officeDocument/2006/relationships/image" Target="../media/image8.png"/><Relationship Id="rId45" Type="http://schemas.openxmlformats.org/officeDocument/2006/relationships/image" Target="../media/image8.jpeg"/><Relationship Id="rId5" Type="http://schemas.openxmlformats.org/officeDocument/2006/relationships/customXml" Target="../ink/ink1.xml"/><Relationship Id="rId15" Type="http://schemas.openxmlformats.org/officeDocument/2006/relationships/image" Target="../media/image10.png"/><Relationship Id="rId23" Type="http://schemas.openxmlformats.org/officeDocument/2006/relationships/customXml" Target="../ink/ink15.xml"/><Relationship Id="rId28" Type="http://schemas.openxmlformats.org/officeDocument/2006/relationships/customXml" Target="../ink/ink19.xml"/><Relationship Id="rId36" Type="http://schemas.openxmlformats.org/officeDocument/2006/relationships/customXml" Target="../ink/ink25.xml"/><Relationship Id="rId10" Type="http://schemas.openxmlformats.org/officeDocument/2006/relationships/customXml" Target="../ink/ink3.xml"/><Relationship Id="rId19" Type="http://schemas.openxmlformats.org/officeDocument/2006/relationships/customXml" Target="../ink/ink11.xml"/><Relationship Id="rId31" Type="http://schemas.openxmlformats.org/officeDocument/2006/relationships/image" Target="../media/image12.png"/><Relationship Id="rId44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4.xml"/><Relationship Id="rId27" Type="http://schemas.openxmlformats.org/officeDocument/2006/relationships/image" Target="../media/image11.png"/><Relationship Id="rId30" Type="http://schemas.openxmlformats.org/officeDocument/2006/relationships/customXml" Target="../ink/ink21.xml"/><Relationship Id="rId35" Type="http://schemas.openxmlformats.org/officeDocument/2006/relationships/customXml" Target="../ink/ink24.xml"/><Relationship Id="rId43" Type="http://schemas.openxmlformats.org/officeDocument/2006/relationships/image" Target="../media/image17.png"/><Relationship Id="rId8" Type="http://schemas.openxmlformats.org/officeDocument/2006/relationships/customXml" Target="../ink/ink2.xml"/><Relationship Id="rId3" Type="http://schemas.microsoft.com/office/2018/10/relationships/comments" Target="../comments/modernComment_102_0.xml"/><Relationship Id="rId12" Type="http://schemas.openxmlformats.org/officeDocument/2006/relationships/customXml" Target="../ink/ink5.xml"/><Relationship Id="rId17" Type="http://schemas.openxmlformats.org/officeDocument/2006/relationships/customXml" Target="../ink/ink9.xml"/><Relationship Id="rId25" Type="http://schemas.openxmlformats.org/officeDocument/2006/relationships/customXml" Target="../ink/ink17.xml"/><Relationship Id="rId33" Type="http://schemas.openxmlformats.org/officeDocument/2006/relationships/customXml" Target="../ink/ink23.xml"/><Relationship Id="rId38" Type="http://schemas.openxmlformats.org/officeDocument/2006/relationships/customXml" Target="../ink/ink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3_A3A6469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13" y="633962"/>
            <a:ext cx="8870322" cy="1790700"/>
          </a:xfrm>
        </p:spPr>
        <p:txBody>
          <a:bodyPr>
            <a:normAutofit/>
          </a:bodyPr>
          <a:lstStyle/>
          <a:p>
            <a:r>
              <a:rPr lang="en-US" sz="3000" dirty="0">
                <a:cs typeface="Calibri Light"/>
              </a:rPr>
              <a:t>Modeling active deformations in an elastic network using the Fast Inertial Relaxation Engine (FIRE) algorithm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42758"/>
            <a:ext cx="6858000" cy="1110300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2000">
                <a:cs typeface="Calibri"/>
              </a:rPr>
              <a:t>Hins Qiu, </a:t>
            </a:r>
          </a:p>
          <a:p>
            <a:r>
              <a:rPr lang="en-US" sz="2000">
                <a:cs typeface="Calibri"/>
              </a:rPr>
              <a:t>Abhinav Kumar, Kinjal </a:t>
            </a:r>
            <a:r>
              <a:rPr lang="en-US" sz="2000" err="1">
                <a:cs typeface="Calibri"/>
              </a:rPr>
              <a:t>Dasbiswas</a:t>
            </a:r>
            <a:endParaRPr lang="en-US" sz="2000" err="1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Department of Physics</a:t>
            </a:r>
          </a:p>
        </p:txBody>
      </p:sp>
      <p:pic>
        <p:nvPicPr>
          <p:cNvPr id="4" name="Picture 4" descr="A logo of a university&#10;&#10;Description automatically generated">
            <a:extLst>
              <a:ext uri="{FF2B5EF4-FFF2-40B4-BE49-F238E27FC236}">
                <a16:creationId xmlns:a16="http://schemas.microsoft.com/office/drawing/2014/main" id="{F68C1102-FB0F-EC82-8FC1-1BE6F038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" y="4273412"/>
            <a:ext cx="1759577" cy="1751528"/>
          </a:xfrm>
          <a:prstGeom prst="rect">
            <a:avLst/>
          </a:prstGeom>
        </p:spPr>
      </p:pic>
      <p:pic>
        <p:nvPicPr>
          <p:cNvPr id="5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5E927F95-31A8-8BB3-195D-1DAFBF4B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751" y="4206209"/>
            <a:ext cx="1566394" cy="17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46D2E5-72D6-015C-8B8C-F97A5987F3BD}"/>
              </a:ext>
            </a:extLst>
          </p:cNvPr>
          <p:cNvSpPr txBox="1"/>
          <p:nvPr/>
        </p:nvSpPr>
        <p:spPr>
          <a:xfrm>
            <a:off x="538851" y="517584"/>
            <a:ext cx="3762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Network with springs removed P=0.9 </a:t>
            </a:r>
            <a:endParaRPr lang="en-US" dirty="0"/>
          </a:p>
        </p:txBody>
      </p:sp>
      <p:pic>
        <p:nvPicPr>
          <p:cNvPr id="3" name="Picture 2" descr="A diagram of a network">
            <a:extLst>
              <a:ext uri="{FF2B5EF4-FFF2-40B4-BE49-F238E27FC236}">
                <a16:creationId xmlns:a16="http://schemas.microsoft.com/office/drawing/2014/main" id="{6A8C7F66-5439-4628-C876-98273CC06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t="12295" r="9259" b="11148"/>
          <a:stretch/>
        </p:blipFill>
        <p:spPr>
          <a:xfrm>
            <a:off x="145253" y="2216150"/>
            <a:ext cx="4325147" cy="2832100"/>
          </a:xfrm>
          <a:prstGeom prst="rect">
            <a:avLst/>
          </a:prstGeom>
        </p:spPr>
      </p:pic>
      <p:pic>
        <p:nvPicPr>
          <p:cNvPr id="8" name="Picture 7" descr="A network diagram of a network&#10;&#10;Description automatically generated">
            <a:extLst>
              <a:ext uri="{FF2B5EF4-FFF2-40B4-BE49-F238E27FC236}">
                <a16:creationId xmlns:a16="http://schemas.microsoft.com/office/drawing/2014/main" id="{A641287B-DCB7-4B33-0EDE-E962B2E395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12359" r="10061" b="11671"/>
          <a:stretch/>
        </p:blipFill>
        <p:spPr>
          <a:xfrm>
            <a:off x="4668283" y="2216149"/>
            <a:ext cx="4202667" cy="2832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B88ED-B597-DAAD-AE97-79FBD0ACEF45}"/>
              </a:ext>
            </a:extLst>
          </p:cNvPr>
          <p:cNvSpPr txBox="1"/>
          <p:nvPr/>
        </p:nvSpPr>
        <p:spPr>
          <a:xfrm>
            <a:off x="1623522" y="1939151"/>
            <a:ext cx="15916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dirty="0">
                <a:ea typeface="Calibri"/>
                <a:cs typeface="Calibri"/>
              </a:rPr>
              <a:t>Initial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ABD59-508C-8973-1DF8-70DF2281A570}"/>
              </a:ext>
            </a:extLst>
          </p:cNvPr>
          <p:cNvSpPr txBox="1"/>
          <p:nvPr/>
        </p:nvSpPr>
        <p:spPr>
          <a:xfrm>
            <a:off x="5979622" y="1939151"/>
            <a:ext cx="15916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350" dirty="0">
                <a:ea typeface="Calibri"/>
                <a:cs typeface="Calibri"/>
              </a:rPr>
              <a:t>final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EF67D-D776-8F93-794B-EBC65F8382D4}"/>
              </a:ext>
            </a:extLst>
          </p:cNvPr>
          <p:cNvSpPr txBox="1"/>
          <p:nvPr/>
        </p:nvSpPr>
        <p:spPr>
          <a:xfrm>
            <a:off x="359871" y="1142780"/>
            <a:ext cx="7597209" cy="438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Blue is stretch, red is compress. </a:t>
            </a:r>
          </a:p>
          <a:p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43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D4A3-BFDD-3003-9335-70673BCA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07" y="298092"/>
            <a:ext cx="7886700" cy="994172"/>
          </a:xfrm>
        </p:spPr>
        <p:txBody>
          <a:bodyPr/>
          <a:lstStyle/>
          <a:p>
            <a:r>
              <a:rPr lang="en-US">
                <a:cs typeface="Calibri Light"/>
              </a:rPr>
              <a:t>Acknowledgement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9AAA0-1B23-11BA-9B29-F1E129FF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5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9ADA8129-E04C-07C5-6152-E6EFF808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638" y="1604530"/>
            <a:ext cx="1721644" cy="2002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24084-D075-B3FB-2968-D6B394C4EF4F}"/>
              </a:ext>
            </a:extLst>
          </p:cNvPr>
          <p:cNvSpPr txBox="1"/>
          <p:nvPr/>
        </p:nvSpPr>
        <p:spPr>
          <a:xfrm>
            <a:off x="3995871" y="3701887"/>
            <a:ext cx="18335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>
                <a:cs typeface="Calibri"/>
              </a:rPr>
              <a:t>Abhinav Kumar</a:t>
            </a:r>
            <a:endParaRPr lang="en-US" sz="1350"/>
          </a:p>
        </p:txBody>
      </p:sp>
      <p:pic>
        <p:nvPicPr>
          <p:cNvPr id="7" name="Picture 7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E60024D-3FFF-44E0-ABC0-0A872B39B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69" y="1603338"/>
            <a:ext cx="2005013" cy="200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4101F-48C5-727B-BD4C-FF276EAA4A4F}"/>
              </a:ext>
            </a:extLst>
          </p:cNvPr>
          <p:cNvSpPr txBox="1"/>
          <p:nvPr/>
        </p:nvSpPr>
        <p:spPr>
          <a:xfrm>
            <a:off x="6682834" y="3700151"/>
            <a:ext cx="20597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>
                <a:cs typeface="Calibri"/>
              </a:rPr>
              <a:t>Kinjal </a:t>
            </a:r>
            <a:r>
              <a:rPr lang="en-US" sz="1350" err="1">
                <a:cs typeface="Calibri"/>
              </a:rPr>
              <a:t>Dasbiswas</a:t>
            </a:r>
            <a:endParaRPr lang="en-US" sz="1350" err="1"/>
          </a:p>
        </p:txBody>
      </p:sp>
      <p:pic>
        <p:nvPicPr>
          <p:cNvPr id="11" name="Picture 10" descr="Graphics &amp; Templates | Center for ...">
            <a:extLst>
              <a:ext uri="{FF2B5EF4-FFF2-40B4-BE49-F238E27FC236}">
                <a16:creationId xmlns:a16="http://schemas.microsoft.com/office/drawing/2014/main" id="{7155C4D2-3C93-D0E3-8E97-3CD364C8F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72" y="1938862"/>
            <a:ext cx="3542966" cy="1730456"/>
          </a:xfrm>
          <a:prstGeom prst="rect">
            <a:avLst/>
          </a:prstGeom>
        </p:spPr>
      </p:pic>
      <p:pic>
        <p:nvPicPr>
          <p:cNvPr id="9" name="Picture 8" descr="University of California, Merced ...">
            <a:extLst>
              <a:ext uri="{FF2B5EF4-FFF2-40B4-BE49-F238E27FC236}">
                <a16:creationId xmlns:a16="http://schemas.microsoft.com/office/drawing/2014/main" id="{1EC48D95-2807-BDA9-7CA9-6AB69B7DC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3" y="4687002"/>
            <a:ext cx="1201123" cy="1201123"/>
          </a:xfrm>
          <a:prstGeom prst="rect">
            <a:avLst/>
          </a:prstGeom>
        </p:spPr>
      </p:pic>
      <p:pic>
        <p:nvPicPr>
          <p:cNvPr id="10" name="Picture 9" descr="Logos | Brand Standards">
            <a:extLst>
              <a:ext uri="{FF2B5EF4-FFF2-40B4-BE49-F238E27FC236}">
                <a16:creationId xmlns:a16="http://schemas.microsoft.com/office/drawing/2014/main" id="{0C44BFA2-4089-F3CB-928B-4DA59652C5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753" t="-339" b="-16"/>
          <a:stretch/>
        </p:blipFill>
        <p:spPr>
          <a:xfrm>
            <a:off x="7879077" y="4688734"/>
            <a:ext cx="1202389" cy="12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0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xfrm>
            <a:off x="95018" y="22484"/>
            <a:ext cx="8520600" cy="396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Structural order of myosin motors by mechanical forces</a:t>
            </a:r>
            <a:endParaRPr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C900A6-E8EA-06F1-BF9E-F3F26274DCE9}"/>
              </a:ext>
            </a:extLst>
          </p:cNvPr>
          <p:cNvGrpSpPr/>
          <p:nvPr/>
        </p:nvGrpSpPr>
        <p:grpSpPr>
          <a:xfrm>
            <a:off x="6305700" y="774609"/>
            <a:ext cx="2838300" cy="2840403"/>
            <a:chOff x="6305700" y="774609"/>
            <a:chExt cx="2838300" cy="28404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DAE212-C64A-8638-9D4D-A057B69812D8}"/>
                </a:ext>
              </a:extLst>
            </p:cNvPr>
            <p:cNvGrpSpPr/>
            <p:nvPr/>
          </p:nvGrpSpPr>
          <p:grpSpPr>
            <a:xfrm>
              <a:off x="6305700" y="774609"/>
              <a:ext cx="2838300" cy="2840403"/>
              <a:chOff x="6305700" y="774609"/>
              <a:chExt cx="2838300" cy="2840403"/>
            </a:xfrm>
          </p:grpSpPr>
          <p:pic>
            <p:nvPicPr>
              <p:cNvPr id="262" name="Google Shape;262;p22"/>
              <p:cNvPicPr preferRelativeResize="0"/>
              <p:nvPr/>
            </p:nvPicPr>
            <p:blipFill rotWithShape="1">
              <a:blip r:embed="rId3">
                <a:alphaModFix/>
              </a:blip>
              <a:srcRect l="6349" t="12192" r="56455" b="18410"/>
              <a:stretch/>
            </p:blipFill>
            <p:spPr>
              <a:xfrm>
                <a:off x="6656316" y="774609"/>
                <a:ext cx="2303534" cy="20753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22"/>
              <p:cNvSpPr txBox="1"/>
              <p:nvPr/>
            </p:nvSpPr>
            <p:spPr>
              <a:xfrm>
                <a:off x="6305700" y="2753268"/>
                <a:ext cx="2838300" cy="8617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1100" dirty="0"/>
                  <a:t>Continuum linear elasticity: component of strain due to a force dipole along x axis. </a:t>
                </a:r>
                <a:endParaRPr sz="1100" dirty="0"/>
              </a:p>
              <a:p>
                <a:pPr algn="ctr"/>
                <a:r>
                  <a:rPr lang="en" sz="1100" dirty="0"/>
                  <a:t>Extensile regions (</a:t>
                </a:r>
                <a:r>
                  <a:rPr lang="en" sz="1100" dirty="0">
                    <a:solidFill>
                      <a:srgbClr val="0000FF"/>
                    </a:solidFill>
                  </a:rPr>
                  <a:t>blue</a:t>
                </a:r>
                <a:r>
                  <a:rPr lang="en" sz="1100" dirty="0"/>
                  <a:t>) and compressed regions (</a:t>
                </a:r>
                <a:r>
                  <a:rPr lang="en" sz="1100" dirty="0">
                    <a:solidFill>
                      <a:srgbClr val="FF0000"/>
                    </a:solidFill>
                  </a:rPr>
                  <a:t>red</a:t>
                </a:r>
                <a:r>
                  <a:rPr lang="en" sz="1100" dirty="0"/>
                  <a:t>)</a:t>
                </a:r>
                <a:endParaRPr sz="1100" dirty="0"/>
              </a:p>
            </p:txBody>
          </p:sp>
        </p:grpSp>
        <p:cxnSp>
          <p:nvCxnSpPr>
            <p:cNvPr id="267" name="Google Shape;267;p22"/>
            <p:cNvCxnSpPr/>
            <p:nvPr/>
          </p:nvCxnSpPr>
          <p:spPr>
            <a:xfrm>
              <a:off x="7478083" y="1760489"/>
              <a:ext cx="330000" cy="4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8" name="Google Shape;268;p22"/>
            <p:cNvCxnSpPr/>
            <p:nvPr/>
          </p:nvCxnSpPr>
          <p:spPr>
            <a:xfrm flipH="1">
              <a:off x="7923257" y="1760489"/>
              <a:ext cx="342000" cy="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51132-D238-6A7B-0A5F-E030CF1B6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2</a:t>
            </a:fld>
            <a:endParaRPr lang="en-US"/>
          </a:p>
        </p:txBody>
      </p:sp>
      <p:sp>
        <p:nvSpPr>
          <p:cNvPr id="4" name="Google Shape;259;p22">
            <a:extLst>
              <a:ext uri="{FF2B5EF4-FFF2-40B4-BE49-F238E27FC236}">
                <a16:creationId xmlns:a16="http://schemas.microsoft.com/office/drawing/2014/main" id="{88E5BFAE-1476-A76D-E905-4119BC390687}"/>
              </a:ext>
            </a:extLst>
          </p:cNvPr>
          <p:cNvSpPr txBox="1"/>
          <p:nvPr/>
        </p:nvSpPr>
        <p:spPr>
          <a:xfrm>
            <a:off x="-3264" y="5436370"/>
            <a:ext cx="7408271" cy="1180415"/>
          </a:xfrm>
          <a:prstGeom prst="rect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31" tIns="25706" rIns="51431" bIns="25706" anchor="b" anchorCtr="0">
            <a:noAutofit/>
          </a:bodyPr>
          <a:lstStyle/>
          <a:p>
            <a:endParaRPr lang="en" sz="1400" u="sng" dirty="0">
              <a:latin typeface="Calibri"/>
              <a:ea typeface="Calibri"/>
              <a:cs typeface="Calibri"/>
              <a:sym typeface="Calibri"/>
            </a:endParaRPr>
          </a:p>
          <a:p>
            <a:endParaRPr lang="en" sz="1400" u="sng" dirty="0">
              <a:latin typeface="Calibri"/>
              <a:ea typeface="Calibri"/>
              <a:cs typeface="Calibri"/>
              <a:sym typeface="Calibri"/>
            </a:endParaRPr>
          </a:p>
          <a:p>
            <a:endParaRPr lang="en" sz="1400" u="sng" dirty="0">
              <a:latin typeface="Calibri"/>
              <a:ea typeface="Calibri"/>
              <a:cs typeface="Calibri"/>
              <a:sym typeface="Calibri"/>
            </a:endParaRPr>
          </a:p>
          <a:p>
            <a:endParaRPr lang="en" sz="1400" u="sng" dirty="0">
              <a:latin typeface="Calibri"/>
              <a:ea typeface="Calibri"/>
              <a:cs typeface="Calibri"/>
            </a:endParaRPr>
          </a:p>
          <a:p>
            <a:endParaRPr lang="en" sz="1400" u="sng" dirty="0">
              <a:latin typeface="Calibri"/>
              <a:ea typeface="Calibri"/>
              <a:cs typeface="Calibri"/>
              <a:sym typeface="Calibri"/>
            </a:endParaRPr>
          </a:p>
          <a:p>
            <a:endParaRPr lang="en" sz="1400" u="sng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400" u="sng" dirty="0"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: 	How does force propagate in disordered networks?</a:t>
            </a:r>
            <a:endParaRPr lang="en-US" sz="1400" dirty="0">
              <a:latin typeface="Calibri"/>
              <a:ea typeface="Calibri"/>
              <a:cs typeface="Calibri"/>
            </a:endParaRPr>
          </a:p>
          <a:p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    How do they form an ordered structure from a disordered network?</a:t>
            </a:r>
            <a:endParaRPr lang="en-US" sz="1400" dirty="0">
              <a:latin typeface="Calibri"/>
              <a:ea typeface="Calibri"/>
              <a:cs typeface="Calibri"/>
            </a:endParaRPr>
          </a:p>
          <a:p>
            <a:pPr marL="342900" indent="342900"/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400" u="sng" dirty="0">
                <a:latin typeface="Calibri"/>
                <a:ea typeface="Calibri"/>
                <a:cs typeface="Calibri"/>
                <a:sym typeface="Calibri"/>
              </a:rPr>
              <a:t>Hypothesis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: 	 Contractility of a fiber network depends on complex force transmisson and nonlinear multi-motor interactions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905BB-640D-535B-210C-DC2546F8B7B8}"/>
              </a:ext>
            </a:extLst>
          </p:cNvPr>
          <p:cNvGrpSpPr/>
          <p:nvPr/>
        </p:nvGrpSpPr>
        <p:grpSpPr>
          <a:xfrm>
            <a:off x="-5499" y="420392"/>
            <a:ext cx="5794830" cy="4629184"/>
            <a:chOff x="-5499" y="420392"/>
            <a:chExt cx="5794830" cy="46291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960ADA-DBB8-9D16-DE15-F9A6ECAD6FA8}"/>
                </a:ext>
              </a:extLst>
            </p:cNvPr>
            <p:cNvGrpSpPr/>
            <p:nvPr/>
          </p:nvGrpSpPr>
          <p:grpSpPr>
            <a:xfrm>
              <a:off x="-5499" y="420392"/>
              <a:ext cx="3221867" cy="3254997"/>
              <a:chOff x="-5499" y="420392"/>
              <a:chExt cx="3221867" cy="3254997"/>
            </a:xfrm>
          </p:grpSpPr>
          <p:pic>
            <p:nvPicPr>
              <p:cNvPr id="7" name="Picture 2" descr="FIGURE 1.">
                <a:extLst>
                  <a:ext uri="{FF2B5EF4-FFF2-40B4-BE49-F238E27FC236}">
                    <a16:creationId xmlns:a16="http://schemas.microsoft.com/office/drawing/2014/main" id="{21DD0B78-DCBA-4685-51D2-B8AA6F7719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05" r="4432" b="44750"/>
              <a:stretch/>
            </p:blipFill>
            <p:spPr bwMode="auto">
              <a:xfrm>
                <a:off x="-608" y="420392"/>
                <a:ext cx="3216976" cy="2946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CFC63F-E434-C616-9167-5F8030DB5A4E}"/>
                  </a:ext>
                </a:extLst>
              </p:cNvPr>
              <p:cNvSpPr txBox="1"/>
              <p:nvPr/>
            </p:nvSpPr>
            <p:spPr>
              <a:xfrm>
                <a:off x="-5499" y="3429168"/>
                <a:ext cx="24923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Blanchoin</a:t>
                </a: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  J. Physiol. Rev. 2014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E5AA91-AB7C-649C-CF3E-C1916919BEFB}"/>
                </a:ext>
              </a:extLst>
            </p:cNvPr>
            <p:cNvSpPr txBox="1"/>
            <p:nvPr/>
          </p:nvSpPr>
          <p:spPr>
            <a:xfrm>
              <a:off x="-5499" y="3880025"/>
              <a:ext cx="57948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Cell cytoskeleton: a biopolymer network that provides structural support and generates mechanical forces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comprises stable elastic structures like networks and bundles of the biopolymer actin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1DC6A2-CF03-783A-F0DF-B16EAF7DC2E9}"/>
              </a:ext>
            </a:extLst>
          </p:cNvPr>
          <p:cNvGrpSpPr/>
          <p:nvPr/>
        </p:nvGrpSpPr>
        <p:grpSpPr>
          <a:xfrm>
            <a:off x="3253418" y="774609"/>
            <a:ext cx="3124795" cy="2153267"/>
            <a:chOff x="3220155" y="600425"/>
            <a:chExt cx="3124795" cy="2067119"/>
          </a:xfrm>
        </p:grpSpPr>
        <p:sp>
          <p:nvSpPr>
            <p:cNvPr id="5" name="Google Shape;82;p14">
              <a:extLst>
                <a:ext uri="{FF2B5EF4-FFF2-40B4-BE49-F238E27FC236}">
                  <a16:creationId xmlns:a16="http://schemas.microsoft.com/office/drawing/2014/main" id="{B2751EEA-5471-72D0-B247-2E1276E20B86}"/>
                </a:ext>
              </a:extLst>
            </p:cNvPr>
            <p:cNvSpPr txBox="1"/>
            <p:nvPr/>
          </p:nvSpPr>
          <p:spPr>
            <a:xfrm rot="10800000" flipV="1">
              <a:off x="3221189" y="2390567"/>
              <a:ext cx="3123761" cy="276977"/>
            </a:xfrm>
            <a:prstGeom prst="rect">
              <a:avLst/>
            </a:prstGeom>
            <a:noFill/>
            <a:ln w="9525" cap="flat" cmpd="sng">
              <a:solidFill>
                <a:srgbClr val="B6D7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" sz="900"/>
                <a:t>Stacking of myosin (</a:t>
              </a:r>
              <a:r>
                <a:rPr lang="en" sz="900">
                  <a:solidFill>
                    <a:srgbClr val="6AA84F"/>
                  </a:solidFill>
                </a:rPr>
                <a:t>green</a:t>
              </a:r>
              <a:r>
                <a:rPr lang="en" sz="900"/>
                <a:t>) in non-muscle cells (</a:t>
              </a:r>
              <a:r>
                <a:rPr lang="en" sz="900" err="1"/>
                <a:t>Bershadsky</a:t>
              </a:r>
              <a:r>
                <a:rPr lang="en" sz="900"/>
                <a:t> Lab)</a:t>
              </a:r>
              <a:endParaRPr sz="90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FD4865-F089-1CCA-3E01-DB9AAAEB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850" r="6785" b="76"/>
            <a:stretch/>
          </p:blipFill>
          <p:spPr>
            <a:xfrm>
              <a:off x="3220155" y="600425"/>
              <a:ext cx="2889676" cy="16874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160900" cy="3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 for mechanical deformations in the cytoskeletal network</a:t>
            </a:r>
            <a:endParaRPr sz="1800"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447256" y="1752296"/>
            <a:ext cx="5068200" cy="1553700"/>
          </a:xfrm>
          <a:prstGeom prst="rect">
            <a:avLst/>
          </a:prstGeom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000000"/>
                </a:solidFill>
              </a:rPr>
              <a:t>Simulate fiber network using a triangular lattice</a:t>
            </a:r>
            <a:endParaRPr sz="1050" dirty="0">
              <a:solidFill>
                <a:srgbClr val="000000"/>
              </a:solidFill>
            </a:endParaRPr>
          </a:p>
          <a:p>
            <a:pPr marL="456565" indent="-297815">
              <a:spcBef>
                <a:spcPts val="1200"/>
              </a:spcBef>
              <a:buSzPts val="1100"/>
            </a:pPr>
            <a:r>
              <a:rPr lang="en" sz="1050" dirty="0"/>
              <a:t>Free and fixed</a:t>
            </a:r>
            <a:r>
              <a:rPr lang="en" sz="1050" dirty="0">
                <a:solidFill>
                  <a:srgbClr val="000000"/>
                </a:solidFill>
              </a:rPr>
              <a:t> </a:t>
            </a:r>
            <a:r>
              <a:rPr lang="en" sz="1050" dirty="0"/>
              <a:t>b</a:t>
            </a:r>
            <a:r>
              <a:rPr lang="en" sz="1050" dirty="0">
                <a:solidFill>
                  <a:srgbClr val="000000"/>
                </a:solidFill>
              </a:rPr>
              <a:t>oundary conditions</a:t>
            </a:r>
            <a:endParaRPr sz="1050" dirty="0">
              <a:solidFill>
                <a:srgbClr val="000000"/>
              </a:solidFill>
            </a:endParaRPr>
          </a:p>
          <a:p>
            <a:pPr marL="456565" indent="-297815">
              <a:buSzPts val="1100"/>
            </a:pPr>
            <a:r>
              <a:rPr lang="en" sz="1050" b="1" dirty="0">
                <a:solidFill>
                  <a:srgbClr val="000000"/>
                </a:solidFill>
              </a:rPr>
              <a:t>Bonds represent actin fibers</a:t>
            </a:r>
            <a:r>
              <a:rPr lang="en" sz="1050" dirty="0">
                <a:solidFill>
                  <a:srgbClr val="000000"/>
                </a:solidFill>
              </a:rPr>
              <a:t> that can</a:t>
            </a:r>
            <a:r>
              <a:rPr lang="en" sz="1050" dirty="0"/>
              <a:t> compress</a:t>
            </a:r>
            <a:r>
              <a:rPr lang="en" sz="1050" dirty="0">
                <a:solidFill>
                  <a:srgbClr val="000000"/>
                </a:solidFill>
              </a:rPr>
              <a:t> and stretch</a:t>
            </a:r>
            <a:endParaRPr sz="1050" dirty="0">
              <a:solidFill>
                <a:srgbClr val="000000"/>
              </a:solidFill>
            </a:endParaRPr>
          </a:p>
          <a:p>
            <a:pPr marL="456565" indent="-297815">
              <a:buSzPts val="1100"/>
            </a:pPr>
            <a:r>
              <a:rPr lang="en" sz="1050" b="1" dirty="0"/>
              <a:t>Isotropic Force</a:t>
            </a:r>
            <a:r>
              <a:rPr lang="en" sz="1050" b="1" dirty="0">
                <a:solidFill>
                  <a:srgbClr val="000000"/>
                </a:solidFill>
              </a:rPr>
              <a:t> dipoles</a:t>
            </a:r>
            <a:r>
              <a:rPr lang="en" sz="1050" dirty="0">
                <a:solidFill>
                  <a:srgbClr val="000000"/>
                </a:solidFill>
              </a:rPr>
              <a:t> simulate myosin II </a:t>
            </a:r>
            <a:r>
              <a:rPr lang="en" sz="1050" dirty="0"/>
              <a:t>motors</a:t>
            </a:r>
          </a:p>
          <a:p>
            <a:pPr marL="456565" lvl="0" indent="-297815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050" dirty="0"/>
              <a:t>FIRE method</a:t>
            </a:r>
            <a:r>
              <a:rPr lang="en" sz="1050" dirty="0">
                <a:solidFill>
                  <a:srgbClr val="000000"/>
                </a:solidFill>
              </a:rPr>
              <a:t> </a:t>
            </a:r>
            <a:r>
              <a:rPr lang="en" sz="1050" dirty="0"/>
              <a:t>integrated with velocity-</a:t>
            </a:r>
            <a:r>
              <a:rPr lang="en" sz="1050" dirty="0" err="1"/>
              <a:t>verlet</a:t>
            </a:r>
            <a:r>
              <a:rPr lang="en" sz="1050" dirty="0"/>
              <a:t> to minimize</a:t>
            </a:r>
            <a:r>
              <a:rPr lang="en" sz="1050" dirty="0">
                <a:solidFill>
                  <a:srgbClr val="000000"/>
                </a:solidFill>
              </a:rPr>
              <a:t> the total energy</a:t>
            </a:r>
            <a:endParaRPr sz="105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B3867-2B09-9223-4F26-F37B2600A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  <p:sp>
        <p:nvSpPr>
          <p:cNvPr id="101" name="Google Shape;101;p15"/>
          <p:cNvSpPr/>
          <p:nvPr/>
        </p:nvSpPr>
        <p:spPr>
          <a:xfrm>
            <a:off x="0" y="819750"/>
            <a:ext cx="9144000" cy="304200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8405" y="876618"/>
            <a:ext cx="682265" cy="191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D95A2360-9F49-880E-76E9-BA991EC75DB3}"/>
              </a:ext>
            </a:extLst>
          </p:cNvPr>
          <p:cNvGrpSpPr/>
          <p:nvPr/>
        </p:nvGrpSpPr>
        <p:grpSpPr>
          <a:xfrm>
            <a:off x="8061568" y="2127524"/>
            <a:ext cx="915938" cy="1044838"/>
            <a:chOff x="371625" y="4844775"/>
            <a:chExt cx="915938" cy="1044838"/>
          </a:xfrm>
        </p:grpSpPr>
        <p:cxnSp>
          <p:nvCxnSpPr>
            <p:cNvPr id="106" name="Google Shape;106;p15"/>
            <p:cNvCxnSpPr/>
            <p:nvPr/>
          </p:nvCxnSpPr>
          <p:spPr>
            <a:xfrm rot="10800000" flipH="1">
              <a:off x="414125" y="4844819"/>
              <a:ext cx="570300" cy="1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07" name="Google Shape;107;p15"/>
            <p:cNvCxnSpPr/>
            <p:nvPr/>
          </p:nvCxnSpPr>
          <p:spPr>
            <a:xfrm>
              <a:off x="972563" y="4844775"/>
              <a:ext cx="315000" cy="1800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oval" w="med" len="med"/>
            </a:ln>
          </p:spPr>
        </p:cxnSp>
        <p:cxnSp>
          <p:nvCxnSpPr>
            <p:cNvPr id="108" name="Google Shape;108;p15"/>
            <p:cNvCxnSpPr/>
            <p:nvPr/>
          </p:nvCxnSpPr>
          <p:spPr>
            <a:xfrm rot="10800000" flipH="1">
              <a:off x="411520" y="5425191"/>
              <a:ext cx="582300" cy="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 rot="10800000">
              <a:off x="683325" y="5426988"/>
              <a:ext cx="249900" cy="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111" name="Google Shape;111;p15"/>
            <p:cNvSpPr txBox="1"/>
            <p:nvPr/>
          </p:nvSpPr>
          <p:spPr>
            <a:xfrm>
              <a:off x="579741" y="4936530"/>
              <a:ext cx="66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Stretch</a:t>
              </a:r>
              <a:endParaRPr sz="1000"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371625" y="5550913"/>
              <a:ext cx="87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Compress</a:t>
              </a:r>
              <a:endParaRPr sz="10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8ADB74-6B43-D216-2FC4-6824E082D539}"/>
                  </a:ext>
                </a:extLst>
              </p14:cNvPr>
              <p14:cNvContentPartPr/>
              <p14:nvPr/>
            </p14:nvContentPartPr>
            <p14:xfrm>
              <a:off x="1289693" y="3916883"/>
              <a:ext cx="478865" cy="14026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8ADB74-6B43-D216-2FC4-6824E082D5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1718" y="3898946"/>
                <a:ext cx="514456" cy="17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9CC510-D25F-88F5-7D7E-A4291832A421}"/>
                  </a:ext>
                </a:extLst>
              </p14:cNvPr>
              <p14:cNvContentPartPr/>
              <p14:nvPr/>
            </p14:nvContentPartPr>
            <p14:xfrm>
              <a:off x="1468808" y="3917712"/>
              <a:ext cx="5341" cy="534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9CC510-D25F-88F5-7D7E-A4291832A4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1758" y="3650662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071D42-0A9C-B5D2-9E77-C9F1497C8CFE}"/>
                  </a:ext>
                </a:extLst>
              </p14:cNvPr>
              <p14:cNvContentPartPr/>
              <p14:nvPr/>
            </p14:nvContentPartPr>
            <p14:xfrm>
              <a:off x="2002920" y="3960441"/>
              <a:ext cx="5341" cy="534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071D42-0A9C-B5D2-9E77-C9F1497C8C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5870" y="3693391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567312-0F49-16B4-721C-406BAFB806A0}"/>
                  </a:ext>
                </a:extLst>
              </p14:cNvPr>
              <p14:cNvContentPartPr/>
              <p14:nvPr/>
            </p14:nvContentPartPr>
            <p14:xfrm>
              <a:off x="1735864" y="3570540"/>
              <a:ext cx="5341" cy="534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567312-0F49-16B4-721C-406BAFB806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8814" y="3303490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920C8E-D251-2F48-25E7-D75B028AD9F1}"/>
                  </a:ext>
                </a:extLst>
              </p14:cNvPr>
              <p14:cNvContentPartPr/>
              <p14:nvPr/>
            </p14:nvContentPartPr>
            <p14:xfrm>
              <a:off x="1255164" y="3955101"/>
              <a:ext cx="5341" cy="534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920C8E-D251-2F48-25E7-D75B028AD9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114" y="3688051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E27C7-46E3-22A4-9FBC-423E4F8C3743}"/>
                  </a:ext>
                </a:extLst>
              </p14:cNvPr>
              <p14:cNvContentPartPr/>
              <p14:nvPr/>
            </p14:nvContentPartPr>
            <p14:xfrm>
              <a:off x="1436449" y="3946732"/>
              <a:ext cx="5341" cy="534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E27C7-46E3-22A4-9FBC-423E4F8C37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9399" y="3679682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D8B44EC-142B-15CA-A28B-BDC726AC80A3}"/>
                  </a:ext>
                </a:extLst>
              </p14:cNvPr>
              <p14:cNvContentPartPr/>
              <p14:nvPr/>
            </p14:nvContentPartPr>
            <p14:xfrm>
              <a:off x="1276528" y="4029876"/>
              <a:ext cx="5341" cy="534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D8B44EC-142B-15CA-A28B-BDC726AC80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478" y="3991726"/>
                <a:ext cx="534100" cy="8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AA5084-4B27-94BD-AF68-DC033127978F}"/>
                  </a:ext>
                </a:extLst>
              </p14:cNvPr>
              <p14:cNvContentPartPr/>
              <p14:nvPr/>
            </p14:nvContentPartPr>
            <p14:xfrm>
              <a:off x="1778593" y="3907030"/>
              <a:ext cx="5341" cy="534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AA5084-4B27-94BD-AF68-DC03312797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1543" y="3639980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9D720D-592A-FA3E-B6F1-410D4B3AADEF}"/>
                  </a:ext>
                </a:extLst>
              </p14:cNvPr>
              <p14:cNvContentPartPr/>
              <p14:nvPr/>
            </p14:nvContentPartPr>
            <p14:xfrm>
              <a:off x="1602336" y="3869643"/>
              <a:ext cx="5341" cy="534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9D720D-592A-FA3E-B6F1-410D4B3AAD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5286" y="3831493"/>
                <a:ext cx="534100" cy="8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8492C0-2D74-B5E7-4DF4-16C1673C8492}"/>
                  </a:ext>
                </a:extLst>
              </p14:cNvPr>
              <p14:cNvContentPartPr/>
              <p14:nvPr/>
            </p14:nvContentPartPr>
            <p14:xfrm>
              <a:off x="1922804" y="3928395"/>
              <a:ext cx="5341" cy="534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8492C0-2D74-B5E7-4DF4-16C1673C84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5754" y="3661345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963B97-2201-F73B-9E98-BB6753F92DDB}"/>
                  </a:ext>
                </a:extLst>
              </p14:cNvPr>
              <p14:cNvContentPartPr/>
              <p14:nvPr/>
            </p14:nvContentPartPr>
            <p14:xfrm>
              <a:off x="1917462" y="3928395"/>
              <a:ext cx="5341" cy="534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963B97-2201-F73B-9E98-BB6753F92D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0412" y="3661345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D00016-9D79-AE57-92F9-6E319601C25B}"/>
                  </a:ext>
                </a:extLst>
              </p14:cNvPr>
              <p14:cNvContentPartPr/>
              <p14:nvPr/>
            </p14:nvContentPartPr>
            <p14:xfrm>
              <a:off x="1399374" y="3933736"/>
              <a:ext cx="5341" cy="534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D00016-9D79-AE57-92F9-6E319601C2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2324" y="3895586"/>
                <a:ext cx="534100" cy="8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FF6CE3-6E50-F7B9-2455-596C8ECA3A40}"/>
                  </a:ext>
                </a:extLst>
              </p14:cNvPr>
              <p14:cNvContentPartPr/>
              <p14:nvPr/>
            </p14:nvContentPartPr>
            <p14:xfrm>
              <a:off x="1399374" y="3939077"/>
              <a:ext cx="5341" cy="534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FF6CE3-6E50-F7B9-2455-596C8ECA3A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2324" y="3672027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2984D2-F322-6A66-CA84-D07ADB095802}"/>
                  </a:ext>
                </a:extLst>
              </p14:cNvPr>
              <p14:cNvContentPartPr/>
              <p14:nvPr/>
            </p14:nvContentPartPr>
            <p14:xfrm>
              <a:off x="1399374" y="3939077"/>
              <a:ext cx="5341" cy="534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2984D2-F322-6A66-CA84-D07ADB0958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2324" y="3672027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2319CC-943C-B05F-CADB-15CCDE032AD1}"/>
                  </a:ext>
                </a:extLst>
              </p14:cNvPr>
              <p14:cNvContentPartPr/>
              <p14:nvPr/>
            </p14:nvContentPartPr>
            <p14:xfrm>
              <a:off x="3311495" y="3495764"/>
              <a:ext cx="5341" cy="534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2319CC-943C-B05F-CADB-15CCDE032A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4445" y="3228714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31838F-4546-876C-B883-C26EDF2F1A16}"/>
                  </a:ext>
                </a:extLst>
              </p14:cNvPr>
              <p14:cNvContentPartPr/>
              <p14:nvPr/>
            </p14:nvContentPartPr>
            <p14:xfrm>
              <a:off x="3429000" y="3575880"/>
              <a:ext cx="5341" cy="5341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31838F-4546-876C-B883-C26EDF2F1A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1950" y="3308830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8AE204-2A8F-5CFA-DB0E-AC0726DFD744}"/>
                  </a:ext>
                </a:extLst>
              </p14:cNvPr>
              <p14:cNvContentPartPr/>
              <p14:nvPr/>
            </p14:nvContentPartPr>
            <p14:xfrm>
              <a:off x="3247401" y="3474399"/>
              <a:ext cx="5341" cy="5341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8AE204-2A8F-5CFA-DB0E-AC0726DFD7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0351" y="3207349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5553345-ADFA-B68E-9BCE-D54503A37AC8}"/>
                  </a:ext>
                </a:extLst>
              </p14:cNvPr>
              <p14:cNvContentPartPr/>
              <p14:nvPr/>
            </p14:nvContentPartPr>
            <p14:xfrm>
              <a:off x="3343542" y="3613268"/>
              <a:ext cx="5341" cy="7499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5553345-ADFA-B68E-9BCE-D54503A37A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76492" y="3596225"/>
                <a:ext cx="534100" cy="41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2D36973-4DE1-99AB-30F4-08E3079DC6DB}"/>
                  </a:ext>
                </a:extLst>
              </p14:cNvPr>
              <p14:cNvContentPartPr/>
              <p14:nvPr/>
            </p14:nvContentPartPr>
            <p14:xfrm>
              <a:off x="3637304" y="3602586"/>
              <a:ext cx="5341" cy="534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2D36973-4DE1-99AB-30F4-08E3079DC6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0254" y="3335536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B6D5B9E-E2B0-C1EC-A796-17A234EC8A2D}"/>
                  </a:ext>
                </a:extLst>
              </p14:cNvPr>
              <p14:cNvContentPartPr/>
              <p14:nvPr/>
            </p14:nvContentPartPr>
            <p14:xfrm>
              <a:off x="3637304" y="3602586"/>
              <a:ext cx="5341" cy="534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B6D5B9E-E2B0-C1EC-A796-17A234EC8A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0254" y="3335536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1FA846C-259D-5DCB-9493-F4D742CFCA8F}"/>
                  </a:ext>
                </a:extLst>
              </p14:cNvPr>
              <p14:cNvContentPartPr/>
              <p14:nvPr/>
            </p14:nvContentPartPr>
            <p14:xfrm>
              <a:off x="4198122" y="3629292"/>
              <a:ext cx="5341" cy="5341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1FA846C-259D-5DCB-9493-F4D742CFCA8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9972" y="3591142"/>
                <a:ext cx="80878" cy="8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18BAEC9-2D9E-9F68-B803-FDB87B0CAF35}"/>
                  </a:ext>
                </a:extLst>
              </p14:cNvPr>
              <p14:cNvContentPartPr/>
              <p14:nvPr/>
            </p14:nvContentPartPr>
            <p14:xfrm>
              <a:off x="2339411" y="3549175"/>
              <a:ext cx="5341" cy="5341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18BAEC9-2D9E-9F68-B803-FDB87B0CAF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2361" y="3282125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4B31559-593E-FEB0-8AB3-DCB93B318A4C}"/>
                  </a:ext>
                </a:extLst>
              </p14:cNvPr>
              <p14:cNvContentPartPr/>
              <p14:nvPr/>
            </p14:nvContentPartPr>
            <p14:xfrm>
              <a:off x="2335180" y="3549175"/>
              <a:ext cx="5341" cy="5341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4B31559-593E-FEB0-8AB3-DCB93B318A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14638" y="3511025"/>
                <a:ext cx="46015" cy="8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987D25-1C07-2F11-FCA2-4449521AC4EF}"/>
                  </a:ext>
                </a:extLst>
              </p14:cNvPr>
              <p14:cNvContentPartPr/>
              <p14:nvPr/>
            </p14:nvContentPartPr>
            <p14:xfrm>
              <a:off x="3455706" y="3650656"/>
              <a:ext cx="5341" cy="5341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987D25-1C07-2F11-FCA2-4449521AC4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8656" y="3383606"/>
                <a:ext cx="534100" cy="5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1730038-7595-18F3-F4A7-A631D63880D4}"/>
                  </a:ext>
                </a:extLst>
              </p14:cNvPr>
              <p14:cNvContentPartPr/>
              <p14:nvPr/>
            </p14:nvContentPartPr>
            <p14:xfrm>
              <a:off x="2131107" y="2529021"/>
              <a:ext cx="5341" cy="5341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1730038-7595-18F3-F4A7-A631D63880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04402" y="2490871"/>
                <a:ext cx="58217" cy="8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FECBCB1-A77A-0A28-872C-5E0002C35AC1}"/>
                  </a:ext>
                </a:extLst>
              </p14:cNvPr>
              <p14:cNvContentPartPr/>
              <p14:nvPr/>
            </p14:nvContentPartPr>
            <p14:xfrm>
              <a:off x="2291341" y="3826914"/>
              <a:ext cx="5341" cy="5341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FECBCB1-A77A-0A28-872C-5E0002C35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4291" y="3559864"/>
                <a:ext cx="534100" cy="5341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FED13E7-B44F-F0D6-C971-5DD8D70AD01C}"/>
              </a:ext>
            </a:extLst>
          </p:cNvPr>
          <p:cNvGrpSpPr/>
          <p:nvPr/>
        </p:nvGrpSpPr>
        <p:grpSpPr>
          <a:xfrm>
            <a:off x="311700" y="3486683"/>
            <a:ext cx="1819407" cy="860627"/>
            <a:chOff x="311700" y="3486683"/>
            <a:chExt cx="1819407" cy="860627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517039" y="3486683"/>
              <a:ext cx="16140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/>
                <a:t>Stretching E (</a:t>
              </a:r>
              <a:r>
                <a:rPr lang="en" sz="1400" i="1" dirty="0"/>
                <a:t>E</a:t>
              </a:r>
              <a:r>
                <a:rPr lang="en" sz="1400" i="1" baseline="-25000" dirty="0"/>
                <a:t>s</a:t>
              </a:r>
              <a:r>
                <a:rPr lang="en" sz="1400" dirty="0"/>
                <a:t>)</a:t>
              </a:r>
              <a:endParaRPr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67302C-5179-D42E-58A0-10EF2C344AC8}"/>
                    </a:ext>
                  </a:extLst>
                </p:cNvPr>
                <p:cNvSpPr txBox="1"/>
                <p:nvPr/>
              </p:nvSpPr>
              <p:spPr>
                <a:xfrm>
                  <a:off x="311700" y="3800109"/>
                  <a:ext cx="1618327" cy="547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sz="1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400" i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400" i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67302C-5179-D42E-58A0-10EF2C344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700" y="3800109"/>
                  <a:ext cx="1618327" cy="547201"/>
                </a:xfrm>
                <a:prstGeom prst="rect">
                  <a:avLst/>
                </a:prstGeom>
                <a:blipFill>
                  <a:blip r:embed="rId39"/>
                  <a:stretch>
                    <a:fillRect l="-8271" t="-137778" r="-28947" b="-19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477EFC-1E46-E4B6-C66C-77F14E87CC13}"/>
              </a:ext>
            </a:extLst>
          </p:cNvPr>
          <p:cNvGrpSpPr/>
          <p:nvPr/>
        </p:nvGrpSpPr>
        <p:grpSpPr>
          <a:xfrm>
            <a:off x="-196850" y="4749976"/>
            <a:ext cx="3331713" cy="1199299"/>
            <a:chOff x="2088805" y="3536527"/>
            <a:chExt cx="3331713" cy="1199299"/>
          </a:xfrm>
        </p:grpSpPr>
        <p:sp>
          <p:nvSpPr>
            <p:cNvPr id="33" name="Google Shape;114;p15">
              <a:extLst>
                <a:ext uri="{FF2B5EF4-FFF2-40B4-BE49-F238E27FC236}">
                  <a16:creationId xmlns:a16="http://schemas.microsoft.com/office/drawing/2014/main" id="{FDB2978B-3882-F3CE-8930-385A71C1D279}"/>
                </a:ext>
              </a:extLst>
            </p:cNvPr>
            <p:cNvSpPr txBox="1"/>
            <p:nvPr/>
          </p:nvSpPr>
          <p:spPr>
            <a:xfrm>
              <a:off x="2348146" y="3536527"/>
              <a:ext cx="307237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1400" dirty="0"/>
                <a:t>Velocity-verlet (molecular dynamics)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35ADC1-7735-EC91-9F85-E2E39D516E7C}"/>
                    </a:ext>
                  </a:extLst>
                </p:cNvPr>
                <p:cNvSpPr txBox="1"/>
                <p:nvPr/>
              </p:nvSpPr>
              <p:spPr>
                <a:xfrm>
                  <a:off x="2088805" y="4424972"/>
                  <a:ext cx="3077519" cy="3108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35ADC1-7735-EC91-9F85-E2E39D516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05" y="4424972"/>
                  <a:ext cx="3077519" cy="310854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981424F-416A-900C-B233-A4380B378EC4}"/>
                    </a:ext>
                  </a:extLst>
                </p:cNvPr>
                <p:cNvSpPr txBox="1"/>
                <p:nvPr/>
              </p:nvSpPr>
              <p:spPr>
                <a:xfrm>
                  <a:off x="2292635" y="3831053"/>
                  <a:ext cx="3014480" cy="4308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981424F-416A-900C-B233-A4380B378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635" y="3831053"/>
                  <a:ext cx="3014480" cy="430824"/>
                </a:xfrm>
                <a:prstGeom prst="rect">
                  <a:avLst/>
                </a:prstGeom>
                <a:blipFill>
                  <a:blip r:embed="rId41"/>
                  <a:stretch>
                    <a:fillRect l="-202" b="-1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D0B266-4977-647F-E3A8-F5331666241A}"/>
              </a:ext>
            </a:extLst>
          </p:cNvPr>
          <p:cNvGrpSpPr/>
          <p:nvPr/>
        </p:nvGrpSpPr>
        <p:grpSpPr>
          <a:xfrm>
            <a:off x="5937241" y="1899120"/>
            <a:ext cx="1866967" cy="1482047"/>
            <a:chOff x="6120240" y="1968438"/>
            <a:chExt cx="1866967" cy="148204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498885-45F6-C2D7-FC67-32A27DFD6CA2}"/>
                </a:ext>
              </a:extLst>
            </p:cNvPr>
            <p:cNvGrpSpPr/>
            <p:nvPr/>
          </p:nvGrpSpPr>
          <p:grpSpPr>
            <a:xfrm>
              <a:off x="6120240" y="1968438"/>
              <a:ext cx="1866967" cy="1482047"/>
              <a:chOff x="1719432" y="4572825"/>
              <a:chExt cx="963800" cy="7815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4BD2F46-96B1-CCDB-BA7A-6F67BB19A6A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432" y="4695986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4BD2F46-96B1-CCDB-BA7A-6F67BB19A6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9432" y="4695986"/>
                    <a:ext cx="140231" cy="2769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l="-6667" t="-1163"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Google Shape;97;p15"/>
              <p:cNvCxnSpPr/>
              <p:nvPr/>
            </p:nvCxnSpPr>
            <p:spPr>
              <a:xfrm>
                <a:off x="2045683" y="4845648"/>
                <a:ext cx="3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70" name="Google Shape;98;p15"/>
              <p:cNvCxnSpPr/>
              <p:nvPr/>
            </p:nvCxnSpPr>
            <p:spPr>
              <a:xfrm>
                <a:off x="2403932" y="4845730"/>
                <a:ext cx="279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1" name="Google Shape;99;p15"/>
              <p:cNvCxnSpPr/>
              <p:nvPr/>
            </p:nvCxnSpPr>
            <p:spPr>
              <a:xfrm>
                <a:off x="2235356" y="4572825"/>
                <a:ext cx="307200" cy="54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72" name="Google Shape;100;p15"/>
              <p:cNvCxnSpPr/>
              <p:nvPr/>
            </p:nvCxnSpPr>
            <p:spPr>
              <a:xfrm flipH="1">
                <a:off x="2235864" y="4583507"/>
                <a:ext cx="296100" cy="54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73" name="Google Shape;107;p15">
                <a:extLst>
                  <a:ext uri="{FF2B5EF4-FFF2-40B4-BE49-F238E27FC236}">
                    <a16:creationId xmlns:a16="http://schemas.microsoft.com/office/drawing/2014/main" id="{97641814-C7F0-88E1-7927-2E899D8E63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3422" y="4858803"/>
                <a:ext cx="102761" cy="172659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4D6249F-8DAF-B837-B857-F8A2C0CFC4C7}"/>
                      </a:ext>
                    </a:extLst>
                  </p:cNvPr>
                  <p:cNvSpPr txBox="1"/>
                  <p:nvPr/>
                </p:nvSpPr>
                <p:spPr>
                  <a:xfrm>
                    <a:off x="2330438" y="5077346"/>
                    <a:ext cx="1170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ⅈ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4D6249F-8DAF-B837-B857-F8A2C0CFC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0438" y="5077346"/>
                    <a:ext cx="117020" cy="276999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Google Shape;268;p22">
                <a:extLst>
                  <a:ext uri="{FF2B5EF4-FFF2-40B4-BE49-F238E27FC236}">
                    <a16:creationId xmlns:a16="http://schemas.microsoft.com/office/drawing/2014/main" id="{EA2ED829-0A0D-1B27-C088-A8F0CEA2C8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8948" y="4900944"/>
                <a:ext cx="0" cy="16458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6" name="Google Shape;268;p22">
                <a:extLst>
                  <a:ext uri="{FF2B5EF4-FFF2-40B4-BE49-F238E27FC236}">
                    <a16:creationId xmlns:a16="http://schemas.microsoft.com/office/drawing/2014/main" id="{6E218DE3-07AB-B671-5882-13205C32F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2933" y="4844775"/>
                <a:ext cx="149058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7" name="Google Shape;107;p15">
                <a:extLst>
                  <a:ext uri="{FF2B5EF4-FFF2-40B4-BE49-F238E27FC236}">
                    <a16:creationId xmlns:a16="http://schemas.microsoft.com/office/drawing/2014/main" id="{DCD1B295-6E00-A0BC-DF68-5B3871CCD9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516" y="4862625"/>
                <a:ext cx="80709" cy="159426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8" name="Google Shape;107;p15">
                <a:extLst>
                  <a:ext uri="{FF2B5EF4-FFF2-40B4-BE49-F238E27FC236}">
                    <a16:creationId xmlns:a16="http://schemas.microsoft.com/office/drawing/2014/main" id="{53B9491A-72CA-7DB5-0D52-B0BA6B36B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7151" y="4844775"/>
                <a:ext cx="152542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9" name="Google Shape;107;p15">
                <a:extLst>
                  <a:ext uri="{FF2B5EF4-FFF2-40B4-BE49-F238E27FC236}">
                    <a16:creationId xmlns:a16="http://schemas.microsoft.com/office/drawing/2014/main" id="{BCD483A5-3323-C837-1D4C-CE11FE259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6801" y="4844775"/>
                <a:ext cx="164924" cy="0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0" name="Google Shape;107;p15">
                <a:extLst>
                  <a:ext uri="{FF2B5EF4-FFF2-40B4-BE49-F238E27FC236}">
                    <a16:creationId xmlns:a16="http://schemas.microsoft.com/office/drawing/2014/main" id="{B35BAF71-4763-C663-373A-E9CFBBDCA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4301" y="4693268"/>
                <a:ext cx="79042" cy="139309"/>
              </a:xfrm>
              <a:prstGeom prst="straightConnector1">
                <a:avLst/>
              </a:prstGeom>
              <a:ln>
                <a:headEnd type="none" w="med" len="med"/>
                <a:tailEnd type="oval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4" name="Google Shape;107;p15">
              <a:extLst>
                <a:ext uri="{FF2B5EF4-FFF2-40B4-BE49-F238E27FC236}">
                  <a16:creationId xmlns:a16="http://schemas.microsoft.com/office/drawing/2014/main" id="{5A72CDE6-33D5-0B0A-1EA3-4FA1EC6835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2159" y="2208038"/>
              <a:ext cx="135820" cy="221235"/>
            </a:xfrm>
            <a:prstGeom prst="straightConnector1">
              <a:avLst/>
            </a:prstGeom>
            <a:ln>
              <a:headEnd type="none" w="med" len="med"/>
              <a:tailEnd type="oval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FAD2134-6472-7249-9750-DC5210220ACB}"/>
              </a:ext>
            </a:extLst>
          </p:cNvPr>
          <p:cNvGrpSpPr/>
          <p:nvPr/>
        </p:nvGrpSpPr>
        <p:grpSpPr>
          <a:xfrm>
            <a:off x="6080246" y="3886237"/>
            <a:ext cx="2902919" cy="2539003"/>
            <a:chOff x="6080246" y="3886237"/>
            <a:chExt cx="2902919" cy="2539003"/>
          </a:xfrm>
        </p:grpSpPr>
        <p:pic>
          <p:nvPicPr>
            <p:cNvPr id="3074" name="Picture 2" descr="A black and white maze with a green center&#10;&#10;Description automatically generated">
              <a:extLst>
                <a:ext uri="{FF2B5EF4-FFF2-40B4-BE49-F238E27FC236}">
                  <a16:creationId xmlns:a16="http://schemas.microsoft.com/office/drawing/2014/main" id="{05E5981A-AD51-A3A9-1D1E-63AA4AC9EE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0" t="8292" r="3101" b="9290"/>
            <a:stretch/>
          </p:blipFill>
          <p:spPr bwMode="auto">
            <a:xfrm>
              <a:off x="6080246" y="4274109"/>
              <a:ext cx="2902919" cy="2151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2CDDCD5-F90B-A959-C385-62F990B3929C}"/>
                </a:ext>
              </a:extLst>
            </p:cNvPr>
            <p:cNvSpPr txBox="1"/>
            <p:nvPr/>
          </p:nvSpPr>
          <p:spPr>
            <a:xfrm>
              <a:off x="7120814" y="3886237"/>
              <a:ext cx="929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P=0.7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16919CE-384C-A779-9226-D79C6EF76486}"/>
              </a:ext>
            </a:extLst>
          </p:cNvPr>
          <p:cNvGrpSpPr/>
          <p:nvPr/>
        </p:nvGrpSpPr>
        <p:grpSpPr>
          <a:xfrm>
            <a:off x="3164318" y="3881457"/>
            <a:ext cx="2815364" cy="2538153"/>
            <a:chOff x="3164318" y="3881457"/>
            <a:chExt cx="2815364" cy="2538153"/>
          </a:xfrm>
        </p:grpSpPr>
        <p:pic>
          <p:nvPicPr>
            <p:cNvPr id="4" name="Picture 3" descr="A graph of a graph&#10;&#10;Description automatically generated">
              <a:extLst>
                <a:ext uri="{FF2B5EF4-FFF2-40B4-BE49-F238E27FC236}">
                  <a16:creationId xmlns:a16="http://schemas.microsoft.com/office/drawing/2014/main" id="{65ADDBEF-266F-737C-DA66-3B27AB051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/>
            <a:srcRect l="8392" t="9077" r="5040" b="9037"/>
            <a:stretch/>
          </p:blipFill>
          <p:spPr>
            <a:xfrm>
              <a:off x="3164318" y="4274109"/>
              <a:ext cx="2815364" cy="214550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6B39A38-64C9-5E8F-5589-CA469ACBD77F}"/>
                </a:ext>
              </a:extLst>
            </p:cNvPr>
            <p:cNvSpPr txBox="1"/>
            <p:nvPr/>
          </p:nvSpPr>
          <p:spPr>
            <a:xfrm>
              <a:off x="4198122" y="3881457"/>
              <a:ext cx="929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P=1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976-46ED-6DFA-AD7D-10351FFB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" y="254455"/>
            <a:ext cx="8793531" cy="55086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cs typeface="Calibri Light"/>
              </a:rPr>
              <a:t>FIRE : an efficient method to find minima in complex energy landscapes</a:t>
            </a:r>
            <a:endParaRPr lang="en-US" sz="2400" dirty="0"/>
          </a:p>
        </p:txBody>
      </p:sp>
      <p:pic>
        <p:nvPicPr>
          <p:cNvPr id="9" name="Picture 9" descr="A diagram of a function call&#10;&#10;Description automatically generated">
            <a:extLst>
              <a:ext uri="{FF2B5EF4-FFF2-40B4-BE49-F238E27FC236}">
                <a16:creationId xmlns:a16="http://schemas.microsoft.com/office/drawing/2014/main" id="{A925FB0A-F81B-7498-8A96-D36AFFB91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898"/>
          <a:stretch/>
        </p:blipFill>
        <p:spPr>
          <a:xfrm>
            <a:off x="-16237" y="817924"/>
            <a:ext cx="4715238" cy="275212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FF5986-348D-86E1-5694-36A81CC0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6516B-D86A-E4B0-5218-D5F2252639B7}"/>
              </a:ext>
            </a:extLst>
          </p:cNvPr>
          <p:cNvSpPr txBox="1"/>
          <p:nvPr/>
        </p:nvSpPr>
        <p:spPr>
          <a:xfrm>
            <a:off x="281641" y="3582662"/>
            <a:ext cx="4054980" cy="173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75" dirty="0">
                <a:latin typeface="Arial"/>
              </a:rPr>
              <a:t>Erik </a:t>
            </a:r>
            <a:r>
              <a:rPr lang="en-US" sz="675" dirty="0" err="1">
                <a:latin typeface="Arial"/>
              </a:rPr>
              <a:t>Bitzek</a:t>
            </a:r>
            <a:r>
              <a:rPr lang="en-US" sz="675" dirty="0">
                <a:latin typeface="Arial"/>
              </a:rPr>
              <a:t>, </a:t>
            </a:r>
            <a:r>
              <a:rPr lang="en-US" sz="675" dirty="0" err="1">
                <a:latin typeface="Arial"/>
              </a:rPr>
              <a:t>Pekka</a:t>
            </a:r>
            <a:r>
              <a:rPr lang="en-US" sz="675" dirty="0">
                <a:latin typeface="Arial"/>
              </a:rPr>
              <a:t> Koskinen, </a:t>
            </a:r>
            <a:r>
              <a:rPr lang="en-US" sz="675" dirty="0" err="1">
                <a:latin typeface="Arial"/>
              </a:rPr>
              <a:t>etc</a:t>
            </a:r>
            <a:r>
              <a:rPr lang="en-US" sz="675" dirty="0">
                <a:latin typeface="Arial"/>
              </a:rPr>
              <a:t>, Structural Relaxation Made Simple(</a:t>
            </a:r>
            <a:r>
              <a:rPr lang="en-US" sz="675" dirty="0" err="1">
                <a:latin typeface="Arial"/>
              </a:rPr>
              <a:t>Phys.Rev</a:t>
            </a:r>
            <a:r>
              <a:rPr lang="en-US" sz="675" dirty="0">
                <a:latin typeface="Arial"/>
              </a:rPr>
              <a:t> 2006)</a:t>
            </a:r>
            <a:r>
              <a:rPr lang="en-US" sz="675" dirty="0">
                <a:latin typeface="Arial"/>
                <a:cs typeface="Arial"/>
              </a:rPr>
              <a:t>​</a:t>
            </a:r>
            <a:endParaRPr lang="en-US" sz="675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6D405C-1ABB-65EC-AA4A-0B326254D735}"/>
              </a:ext>
            </a:extLst>
          </p:cNvPr>
          <p:cNvGrpSpPr/>
          <p:nvPr/>
        </p:nvGrpSpPr>
        <p:grpSpPr>
          <a:xfrm>
            <a:off x="4699001" y="950728"/>
            <a:ext cx="4034432" cy="2874613"/>
            <a:chOff x="4750230" y="947820"/>
            <a:chExt cx="4034432" cy="2874613"/>
          </a:xfrm>
        </p:grpSpPr>
        <p:pic>
          <p:nvPicPr>
            <p:cNvPr id="11" name="Picture 11" descr="A graph with a purple line&#10;&#10;Description automatically generated">
              <a:extLst>
                <a:ext uri="{FF2B5EF4-FFF2-40B4-BE49-F238E27FC236}">
                  <a16:creationId xmlns:a16="http://schemas.microsoft.com/office/drawing/2014/main" id="{440D4490-6538-D622-4A7C-B4B33A4D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380" y="947820"/>
              <a:ext cx="3977282" cy="274471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069234-D27D-6DE7-0D94-164B346EA69B}"/>
                </a:ext>
              </a:extLst>
            </p:cNvPr>
            <p:cNvGrpSpPr/>
            <p:nvPr/>
          </p:nvGrpSpPr>
          <p:grpSpPr>
            <a:xfrm>
              <a:off x="4750230" y="1154345"/>
              <a:ext cx="2908328" cy="2668088"/>
              <a:chOff x="4807380" y="2600190"/>
              <a:chExt cx="2908328" cy="266808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4C6A12-D227-8793-2DA4-4086AF97C722}"/>
                  </a:ext>
                </a:extLst>
              </p:cNvPr>
              <p:cNvSpPr txBox="1"/>
              <p:nvPr/>
            </p:nvSpPr>
            <p:spPr>
              <a:xfrm>
                <a:off x="6355934" y="4991279"/>
                <a:ext cx="117504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50">
                    <a:cs typeface="Calibri"/>
                  </a:rPr>
                  <a:t>Time Scale</a:t>
                </a:r>
                <a:endParaRPr lang="en-US" sz="135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2392B9-A8B9-E5EA-270C-CD0F0DA7C82D}"/>
                  </a:ext>
                </a:extLst>
              </p:cNvPr>
              <p:cNvSpPr txBox="1"/>
              <p:nvPr/>
            </p:nvSpPr>
            <p:spPr>
              <a:xfrm rot="16200000">
                <a:off x="4224829" y="3605627"/>
                <a:ext cx="144210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50" dirty="0">
                    <a:cs typeface="Calibri"/>
                  </a:rPr>
                  <a:t>X displacement</a:t>
                </a:r>
                <a:endParaRPr lang="en-US" sz="1350" dirty="0"/>
              </a:p>
            </p:txBody>
          </p:sp>
          <p:pic>
            <p:nvPicPr>
              <p:cNvPr id="7" name="Picture 6" descr="A graph of a number">
                <a:extLst>
                  <a:ext uri="{FF2B5EF4-FFF2-40B4-BE49-F238E27FC236}">
                    <a16:creationId xmlns:a16="http://schemas.microsoft.com/office/drawing/2014/main" id="{E29CF1EB-4CA6-E57E-7674-940ABEDF1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94" t="34322" r="35281" b="8742"/>
              <a:stretch/>
            </p:blipFill>
            <p:spPr>
              <a:xfrm>
                <a:off x="6355934" y="2600190"/>
                <a:ext cx="1359774" cy="1442102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6387DB-147D-8700-0126-ED7148725D82}"/>
              </a:ext>
            </a:extLst>
          </p:cNvPr>
          <p:cNvGrpSpPr/>
          <p:nvPr/>
        </p:nvGrpSpPr>
        <p:grpSpPr>
          <a:xfrm>
            <a:off x="310678" y="4184760"/>
            <a:ext cx="4061407" cy="1957636"/>
            <a:chOff x="862789" y="4318706"/>
            <a:chExt cx="4061407" cy="195763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D49163A-E4E0-AE52-A050-6B396F84310E}"/>
                </a:ext>
              </a:extLst>
            </p:cNvPr>
            <p:cNvGrpSpPr/>
            <p:nvPr/>
          </p:nvGrpSpPr>
          <p:grpSpPr>
            <a:xfrm>
              <a:off x="862789" y="4318706"/>
              <a:ext cx="4061407" cy="1528378"/>
              <a:chOff x="2755842" y="4860378"/>
              <a:chExt cx="4061407" cy="1528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0282506-A29C-B620-0C78-EA0891F383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55842" y="5209398"/>
                    <a:ext cx="1075176" cy="333938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US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ea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0282506-A29C-B620-0C78-EA0891F38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5842" y="5209398"/>
                    <a:ext cx="1075176" cy="3339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909" r="-85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Google Shape;114;p15">
                <a:extLst>
                  <a:ext uri="{FF2B5EF4-FFF2-40B4-BE49-F238E27FC236}">
                    <a16:creationId xmlns:a16="http://schemas.microsoft.com/office/drawing/2014/main" id="{0F037722-1078-778C-3164-D2DAEB0BEEF9}"/>
                  </a:ext>
                </a:extLst>
              </p:cNvPr>
              <p:cNvSpPr txBox="1"/>
              <p:nvPr/>
            </p:nvSpPr>
            <p:spPr>
              <a:xfrm>
                <a:off x="2909960" y="4860378"/>
                <a:ext cx="1827350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400" dirty="0">
                    <a:solidFill>
                      <a:schemeClr val="tx1"/>
                    </a:solidFill>
                  </a:rPr>
                  <a:t>FIRE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8FF4788-2F0E-21F0-11F5-2E276349FD5A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874" y="5562091"/>
                    <a:ext cx="99251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≤0,</m:t>
                          </m:r>
                          <m:acc>
                            <m:accPr>
                              <m:chr m:val="⃗"/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8FF4788-2F0E-21F0-11F5-2E276349FD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8874" y="5562091"/>
                    <a:ext cx="992516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1" t="-40000" r="-3681"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300B5D7-48E3-33F3-2B73-1D48808A083A}"/>
                      </a:ext>
                    </a:extLst>
                  </p:cNvPr>
                  <p:cNvSpPr txBox="1"/>
                  <p:nvPr/>
                </p:nvSpPr>
                <p:spPr>
                  <a:xfrm>
                    <a:off x="2859884" y="5841298"/>
                    <a:ext cx="3957365" cy="5474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&gt;0,</m:t>
                          </m:r>
                          <m:acc>
                            <m:accPr>
                              <m:chr m:val="⃗"/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4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4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300B5D7-48E3-33F3-2B73-1D48808A0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9884" y="5841298"/>
                    <a:ext cx="3957365" cy="54745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9C7E44-B390-8B11-63D5-77D308D6A386}"/>
                    </a:ext>
                  </a:extLst>
                </p:cNvPr>
                <p:cNvSpPr txBox="1"/>
                <p:nvPr/>
              </p:nvSpPr>
              <p:spPr>
                <a:xfrm>
                  <a:off x="1284426" y="6060898"/>
                  <a:ext cx="8205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9C7E44-B390-8B11-63D5-77D308D6A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426" y="6060898"/>
                  <a:ext cx="82054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4444" r="-3704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438DDB-1C3A-0014-6E66-931E082F35C8}"/>
              </a:ext>
            </a:extLst>
          </p:cNvPr>
          <p:cNvGrpSpPr/>
          <p:nvPr/>
        </p:nvGrpSpPr>
        <p:grpSpPr>
          <a:xfrm>
            <a:off x="4891722" y="4290712"/>
            <a:ext cx="3579772" cy="1704990"/>
            <a:chOff x="4891722" y="4290712"/>
            <a:chExt cx="3579772" cy="1704990"/>
          </a:xfrm>
        </p:grpSpPr>
        <p:sp>
          <p:nvSpPr>
            <p:cNvPr id="15" name="Google Shape;114;p15">
              <a:extLst>
                <a:ext uri="{FF2B5EF4-FFF2-40B4-BE49-F238E27FC236}">
                  <a16:creationId xmlns:a16="http://schemas.microsoft.com/office/drawing/2014/main" id="{25E54937-D14D-5FE7-9036-93E1B122E79E}"/>
                </a:ext>
              </a:extLst>
            </p:cNvPr>
            <p:cNvSpPr txBox="1"/>
            <p:nvPr/>
          </p:nvSpPr>
          <p:spPr>
            <a:xfrm>
              <a:off x="5381722" y="4290712"/>
              <a:ext cx="2259875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400" dirty="0">
                  <a:solidFill>
                    <a:schemeClr val="tx1"/>
                  </a:solidFill>
                </a:rPr>
                <a:t>S</a:t>
              </a:r>
              <a:r>
                <a:rPr lang="en" sz="1400" dirty="0">
                  <a:solidFill>
                    <a:schemeClr val="tx1"/>
                  </a:solidFill>
                </a:rPr>
                <a:t>teepest descent (SD)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6CE116-7975-78CE-F2ED-444278DF21F1}"/>
                    </a:ext>
                  </a:extLst>
                </p:cNvPr>
                <p:cNvSpPr txBox="1"/>
                <p:nvPr/>
              </p:nvSpPr>
              <p:spPr>
                <a:xfrm>
                  <a:off x="5262524" y="5393037"/>
                  <a:ext cx="2203167" cy="602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</m:e>
                              <m:sup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56CE116-7975-78CE-F2ED-444278DF2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524" y="5393037"/>
                  <a:ext cx="2203167" cy="602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3721F1-EC2F-D9F8-69C7-189D076E3961}"/>
                </a:ext>
              </a:extLst>
            </p:cNvPr>
            <p:cNvSpPr txBox="1"/>
            <p:nvPr/>
          </p:nvSpPr>
          <p:spPr>
            <a:xfrm>
              <a:off x="4891722" y="5123972"/>
              <a:ext cx="1355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acceleration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9D62A2-B65E-9188-D0F3-1EEE410954B6}"/>
                </a:ext>
              </a:extLst>
            </p:cNvPr>
            <p:cNvSpPr txBox="1"/>
            <p:nvPr/>
          </p:nvSpPr>
          <p:spPr>
            <a:xfrm>
              <a:off x="6066768" y="5145814"/>
              <a:ext cx="1355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elastic force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BEBB7B-30D5-0D48-8129-99A869F83D41}"/>
                </a:ext>
              </a:extLst>
            </p:cNvPr>
            <p:cNvSpPr txBox="1"/>
            <p:nvPr/>
          </p:nvSpPr>
          <p:spPr>
            <a:xfrm>
              <a:off x="7115661" y="5145814"/>
              <a:ext cx="1355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friction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4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4B47-A633-B890-BEE7-42A6A5B8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718E2-ADE0-A3FD-6ACE-A822BE28839F}"/>
              </a:ext>
            </a:extLst>
          </p:cNvPr>
          <p:cNvSpPr txBox="1"/>
          <p:nvPr/>
        </p:nvSpPr>
        <p:spPr>
          <a:xfrm>
            <a:off x="138765" y="472170"/>
            <a:ext cx="8281335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300" dirty="0">
                <a:ea typeface="Calibri"/>
                <a:cs typeface="Calibri"/>
              </a:rPr>
              <a:t>Testing FIRE with random node displacement </a:t>
            </a:r>
            <a:endParaRPr lang="en-US" sz="33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BED9E8-B6EC-4A7E-535F-F1DCC8C436B3}"/>
              </a:ext>
            </a:extLst>
          </p:cNvPr>
          <p:cNvGrpSpPr/>
          <p:nvPr/>
        </p:nvGrpSpPr>
        <p:grpSpPr>
          <a:xfrm>
            <a:off x="0" y="2439521"/>
            <a:ext cx="3085591" cy="2780179"/>
            <a:chOff x="0" y="2439521"/>
            <a:chExt cx="3085591" cy="2780179"/>
          </a:xfrm>
        </p:grpSpPr>
        <p:pic>
          <p:nvPicPr>
            <p:cNvPr id="5" name="Picture 4" descr="A diagram of a diagram">
              <a:extLst>
                <a:ext uri="{FF2B5EF4-FFF2-40B4-BE49-F238E27FC236}">
                  <a16:creationId xmlns:a16="http://schemas.microsoft.com/office/drawing/2014/main" id="{2A0304FB-FF72-E62F-273E-4B4385B6B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41" t="5765" r="-175" b="8143"/>
            <a:stretch/>
          </p:blipFill>
          <p:spPr>
            <a:xfrm>
              <a:off x="0" y="2828301"/>
              <a:ext cx="3085591" cy="23913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DA5C5-D54C-0413-A7B1-DE97B5116B31}"/>
                </a:ext>
              </a:extLst>
            </p:cNvPr>
            <p:cNvSpPr txBox="1"/>
            <p:nvPr/>
          </p:nvSpPr>
          <p:spPr>
            <a:xfrm>
              <a:off x="500404" y="2439521"/>
              <a:ext cx="159165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350" dirty="0">
                  <a:ea typeface="Calibri"/>
                  <a:cs typeface="Calibri"/>
                </a:rPr>
                <a:t>initialization</a:t>
              </a:r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99E2ED-DD3B-3F92-24F3-CB755CAB55AC}"/>
              </a:ext>
            </a:extLst>
          </p:cNvPr>
          <p:cNvGrpSpPr/>
          <p:nvPr/>
        </p:nvGrpSpPr>
        <p:grpSpPr>
          <a:xfrm>
            <a:off x="3157844" y="2437470"/>
            <a:ext cx="3085591" cy="2782230"/>
            <a:chOff x="3157844" y="2437470"/>
            <a:chExt cx="3085591" cy="27822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0D2734-626B-F1AE-C165-9E5AEC9BC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47" t="5648" r="-187" b="7029"/>
            <a:stretch/>
          </p:blipFill>
          <p:spPr>
            <a:xfrm>
              <a:off x="3157844" y="2891443"/>
              <a:ext cx="3085591" cy="23282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03BCE-7BE3-3F22-333A-4459AB5BB208}"/>
                </a:ext>
              </a:extLst>
            </p:cNvPr>
            <p:cNvSpPr txBox="1"/>
            <p:nvPr/>
          </p:nvSpPr>
          <p:spPr>
            <a:xfrm>
              <a:off x="3791424" y="2437470"/>
              <a:ext cx="192814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350" dirty="0">
                  <a:ea typeface="Calibri"/>
                  <a:cs typeface="Calibri"/>
                </a:rPr>
                <a:t>Random displacements</a:t>
              </a:r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09E298-6B04-0DE8-D09F-36C1AE852D69}"/>
              </a:ext>
            </a:extLst>
          </p:cNvPr>
          <p:cNvGrpSpPr/>
          <p:nvPr/>
        </p:nvGrpSpPr>
        <p:grpSpPr>
          <a:xfrm>
            <a:off x="6206232" y="2488044"/>
            <a:ext cx="2937768" cy="2644314"/>
            <a:chOff x="6206232" y="2488044"/>
            <a:chExt cx="2937768" cy="2644314"/>
          </a:xfrm>
        </p:grpSpPr>
        <p:pic>
          <p:nvPicPr>
            <p:cNvPr id="7" name="Picture 6" descr="A diagram of a diagram&#10;&#10;Description automatically generated">
              <a:extLst>
                <a:ext uri="{FF2B5EF4-FFF2-40B4-BE49-F238E27FC236}">
                  <a16:creationId xmlns:a16="http://schemas.microsoft.com/office/drawing/2014/main" id="{CB73C9DD-7B4E-8DDB-BF7E-A3FFBCB53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55" t="5949" r="997" b="6751"/>
            <a:stretch/>
          </p:blipFill>
          <p:spPr>
            <a:xfrm>
              <a:off x="6206232" y="2915642"/>
              <a:ext cx="2937768" cy="22167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5BFCB4-9BED-FB15-E9FC-215437296129}"/>
                </a:ext>
              </a:extLst>
            </p:cNvPr>
            <p:cNvSpPr txBox="1"/>
            <p:nvPr/>
          </p:nvSpPr>
          <p:spPr>
            <a:xfrm>
              <a:off x="6968501" y="2488044"/>
              <a:ext cx="199223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350" dirty="0">
                  <a:ea typeface="Calibri"/>
                  <a:cs typeface="Calibri"/>
                </a:rPr>
                <a:t>relaxation</a:t>
              </a:r>
              <a:endParaRPr lang="en-US" sz="135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ADABAD-06BF-3E04-9A56-7AB142E886C6}"/>
              </a:ext>
            </a:extLst>
          </p:cNvPr>
          <p:cNvSpPr txBox="1"/>
          <p:nvPr/>
        </p:nvSpPr>
        <p:spPr>
          <a:xfrm>
            <a:off x="284978" y="1536540"/>
            <a:ext cx="7012892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ea typeface="Calibri"/>
                <a:cs typeface="Calibri"/>
              </a:rPr>
              <a:t>4x4 network </a:t>
            </a:r>
            <a:r>
              <a:rPr lang="en-US" dirty="0">
                <a:ea typeface="Calibri"/>
                <a:cs typeface="Calibri"/>
              </a:rPr>
              <a:t>approaches </a:t>
            </a:r>
            <a:r>
              <a:rPr lang="en-US" sz="1800" dirty="0">
                <a:ea typeface="Calibri"/>
                <a:cs typeface="Calibri"/>
              </a:rPr>
              <a:t>original structure after random displacement</a:t>
            </a:r>
          </a:p>
        </p:txBody>
      </p:sp>
    </p:spTree>
    <p:extLst>
      <p:ext uri="{BB962C8B-B14F-4D97-AF65-F5344CB8AC3E}">
        <p14:creationId xmlns:p14="http://schemas.microsoft.com/office/powerpoint/2010/main" val="27455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BA307E-E083-83F8-9410-4345EABC202E}"/>
              </a:ext>
            </a:extLst>
          </p:cNvPr>
          <p:cNvSpPr txBox="1"/>
          <p:nvPr/>
        </p:nvSpPr>
        <p:spPr>
          <a:xfrm>
            <a:off x="205321" y="896146"/>
            <a:ext cx="7597209" cy="438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Blue is stretch, red is compress. </a:t>
            </a:r>
          </a:p>
          <a:p>
            <a:endParaRPr lang="en-US" sz="1200" dirty="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CCA98-965D-B34F-D5C6-60595D015021}"/>
              </a:ext>
            </a:extLst>
          </p:cNvPr>
          <p:cNvSpPr txBox="1"/>
          <p:nvPr/>
        </p:nvSpPr>
        <p:spPr>
          <a:xfrm>
            <a:off x="1" y="431580"/>
            <a:ext cx="7514957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ea typeface="Calibri"/>
                <a:cs typeface="Calibri"/>
              </a:rPr>
              <a:t>One-dipole spring network deforms to energy minima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C5C23F-0860-0937-7E2E-88F363FD20A7}"/>
              </a:ext>
            </a:extLst>
          </p:cNvPr>
          <p:cNvGrpSpPr/>
          <p:nvPr/>
        </p:nvGrpSpPr>
        <p:grpSpPr>
          <a:xfrm>
            <a:off x="-56696" y="4535935"/>
            <a:ext cx="9170221" cy="2391315"/>
            <a:chOff x="-56696" y="4535935"/>
            <a:chExt cx="9170221" cy="23913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23E779-7434-7E5F-ACFF-176AAC647980}"/>
                </a:ext>
              </a:extLst>
            </p:cNvPr>
            <p:cNvSpPr txBox="1"/>
            <p:nvPr/>
          </p:nvSpPr>
          <p:spPr>
            <a:xfrm rot="16200000">
              <a:off x="5225778" y="5374795"/>
              <a:ext cx="1932414" cy="2846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ea typeface="Calibri"/>
                  <a:cs typeface="Calibri"/>
                </a:rPr>
                <a:t>Total force magnitude​</a:t>
              </a:r>
              <a:endParaRPr lang="en-US" sz="1400" dirty="0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32D059A-EE9D-64E4-8EEE-FA7CBE0937F1}"/>
                </a:ext>
              </a:extLst>
            </p:cNvPr>
            <p:cNvSpPr txBox="1"/>
            <p:nvPr/>
          </p:nvSpPr>
          <p:spPr>
            <a:xfrm>
              <a:off x="7532803" y="6621651"/>
              <a:ext cx="779347" cy="253916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ea typeface="Calibri"/>
                  <a:cs typeface="Calibri"/>
                </a:rPr>
                <a:t>Time step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9B1EF5-4F92-874F-56C3-2023EBEA29A6}"/>
                </a:ext>
              </a:extLst>
            </p:cNvPr>
            <p:cNvGrpSpPr/>
            <p:nvPr/>
          </p:nvGrpSpPr>
          <p:grpSpPr>
            <a:xfrm>
              <a:off x="-56696" y="4535935"/>
              <a:ext cx="6106334" cy="2391315"/>
              <a:chOff x="-56696" y="4535935"/>
              <a:chExt cx="6106334" cy="2391315"/>
            </a:xfrm>
          </p:grpSpPr>
          <p:pic>
            <p:nvPicPr>
              <p:cNvPr id="1030" name="Picture 6" descr="A line graph with numbers&#10;&#10;Description automatically generated">
                <a:extLst>
                  <a:ext uri="{FF2B5EF4-FFF2-40B4-BE49-F238E27FC236}">
                    <a16:creationId xmlns:a16="http://schemas.microsoft.com/office/drawing/2014/main" id="{E85BEE89-0457-0E66-8E92-31A5497F99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87"/>
              <a:stretch/>
            </p:blipFill>
            <p:spPr bwMode="auto">
              <a:xfrm>
                <a:off x="3186994" y="4591904"/>
                <a:ext cx="2862644" cy="2122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9E1EBFBE-E634-86DB-DE9F-820944355CA0}"/>
                  </a:ext>
                </a:extLst>
              </p:cNvPr>
              <p:cNvSpPr txBox="1"/>
              <p:nvPr/>
            </p:nvSpPr>
            <p:spPr>
              <a:xfrm rot="16200000">
                <a:off x="2503912" y="5496107"/>
                <a:ext cx="1295845" cy="2539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ea typeface="Calibri"/>
                    <a:cs typeface="Calibri"/>
                  </a:rPr>
                  <a:t>Potential energy</a:t>
                </a:r>
                <a:endParaRPr lang="en-US" sz="12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105AF1-A9A3-688C-9C94-BE1DD123332F}"/>
                  </a:ext>
                </a:extLst>
              </p:cNvPr>
              <p:cNvGrpSpPr/>
              <p:nvPr/>
            </p:nvGrpSpPr>
            <p:grpSpPr>
              <a:xfrm>
                <a:off x="-56696" y="4535935"/>
                <a:ext cx="3116675" cy="2391315"/>
                <a:chOff x="0" y="4561406"/>
                <a:chExt cx="3116675" cy="2391315"/>
              </a:xfrm>
            </p:grpSpPr>
            <p:pic>
              <p:nvPicPr>
                <p:cNvPr id="2050" name="Picture 2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A47253A6-1F03-9CDE-084C-86D1D35D31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88" r="10511"/>
                <a:stretch/>
              </p:blipFill>
              <p:spPr bwMode="auto">
                <a:xfrm>
                  <a:off x="171807" y="4561406"/>
                  <a:ext cx="2944868" cy="22449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9">
                  <a:extLst>
                    <a:ext uri="{FF2B5EF4-FFF2-40B4-BE49-F238E27FC236}">
                      <a16:creationId xmlns:a16="http://schemas.microsoft.com/office/drawing/2014/main" id="{1A3A56E3-47FA-60AC-6303-6C1A18F49491}"/>
                    </a:ext>
                  </a:extLst>
                </p:cNvPr>
                <p:cNvSpPr txBox="1"/>
                <p:nvPr/>
              </p:nvSpPr>
              <p:spPr>
                <a:xfrm rot="16200000">
                  <a:off x="-176201" y="5496107"/>
                  <a:ext cx="606317" cy="253916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 dirty="0"/>
                    <a:t>Power</a:t>
                  </a:r>
                </a:p>
              </p:txBody>
            </p:sp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0B2B8F52-5E56-76E3-A336-C0636B7657B8}"/>
                    </a:ext>
                  </a:extLst>
                </p:cNvPr>
                <p:cNvSpPr txBox="1"/>
                <p:nvPr/>
              </p:nvSpPr>
              <p:spPr>
                <a:xfrm>
                  <a:off x="1292815" y="6698805"/>
                  <a:ext cx="890171" cy="253916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 dirty="0">
                      <a:ea typeface="Calibri"/>
                      <a:cs typeface="Calibri"/>
                    </a:rPr>
                    <a:t>Time step</a:t>
                  </a:r>
                </a:p>
              </p:txBody>
            </p:sp>
          </p:grpSp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C52702AF-F60B-063D-21B6-FAA27CF7E794}"/>
                  </a:ext>
                </a:extLst>
              </p:cNvPr>
              <p:cNvSpPr txBox="1"/>
              <p:nvPr/>
            </p:nvSpPr>
            <p:spPr>
              <a:xfrm>
                <a:off x="4412079" y="6673334"/>
                <a:ext cx="890171" cy="2539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ea typeface="Calibri"/>
                    <a:cs typeface="Calibri"/>
                  </a:rPr>
                  <a:t>Time step</a:t>
                </a:r>
              </a:p>
            </p:txBody>
          </p:sp>
        </p:grpSp>
        <p:pic>
          <p:nvPicPr>
            <p:cNvPr id="1032" name="Picture 8" descr="A graph with a line&#10;&#10;Description automatically generated">
              <a:extLst>
                <a:ext uri="{FF2B5EF4-FFF2-40B4-BE49-F238E27FC236}">
                  <a16:creationId xmlns:a16="http://schemas.microsoft.com/office/drawing/2014/main" id="{51DD8070-9714-2616-60AD-2EA7636E4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332" y="4609828"/>
              <a:ext cx="2779193" cy="20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69901-0399-C601-0AE9-47CF1213ABEF}"/>
              </a:ext>
            </a:extLst>
          </p:cNvPr>
          <p:cNvGrpSpPr/>
          <p:nvPr/>
        </p:nvGrpSpPr>
        <p:grpSpPr>
          <a:xfrm>
            <a:off x="469185" y="1234154"/>
            <a:ext cx="3629917" cy="3006340"/>
            <a:chOff x="469185" y="1234154"/>
            <a:chExt cx="3629917" cy="3006340"/>
          </a:xfrm>
        </p:grpSpPr>
        <p:pic>
          <p:nvPicPr>
            <p:cNvPr id="1036" name="Picture 12" descr="A graph of a graph&#10;&#10;Description automatically generated">
              <a:extLst>
                <a:ext uri="{FF2B5EF4-FFF2-40B4-BE49-F238E27FC236}">
                  <a16:creationId xmlns:a16="http://schemas.microsoft.com/office/drawing/2014/main" id="{3551412C-59C8-BD83-D930-88F8477B4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3" t="7874" r="1737" b="7281"/>
            <a:stretch/>
          </p:blipFill>
          <p:spPr bwMode="auto">
            <a:xfrm>
              <a:off x="469185" y="1546956"/>
              <a:ext cx="3629917" cy="269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7A8AA6-082E-CA5A-2C2C-72B36436EBCB}"/>
                </a:ext>
              </a:extLst>
            </p:cNvPr>
            <p:cNvSpPr txBox="1"/>
            <p:nvPr/>
          </p:nvSpPr>
          <p:spPr>
            <a:xfrm>
              <a:off x="1561081" y="1234154"/>
              <a:ext cx="159165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350" dirty="0">
                  <a:ea typeface="Calibri"/>
                  <a:cs typeface="Calibri"/>
                </a:rPr>
                <a:t>Initial network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8DB20-7360-7544-7C05-E3B9487BA497}"/>
              </a:ext>
            </a:extLst>
          </p:cNvPr>
          <p:cNvGrpSpPr/>
          <p:nvPr/>
        </p:nvGrpSpPr>
        <p:grpSpPr>
          <a:xfrm>
            <a:off x="5111615" y="1234153"/>
            <a:ext cx="3563200" cy="2944811"/>
            <a:chOff x="5111615" y="1234153"/>
            <a:chExt cx="3563200" cy="2944811"/>
          </a:xfrm>
        </p:grpSpPr>
        <p:pic>
          <p:nvPicPr>
            <p:cNvPr id="1028" name="Picture 4" descr="A diagram of a graph&#10;&#10;Description automatically generated">
              <a:extLst>
                <a:ext uri="{FF2B5EF4-FFF2-40B4-BE49-F238E27FC236}">
                  <a16:creationId xmlns:a16="http://schemas.microsoft.com/office/drawing/2014/main" id="{6F3880C8-98C4-11BB-5038-916FD69DC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" t="6546" r="2469" b="7752"/>
            <a:stretch/>
          </p:blipFill>
          <p:spPr bwMode="auto">
            <a:xfrm>
              <a:off x="5111615" y="1485427"/>
              <a:ext cx="3563200" cy="2693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9D7235-B79F-B612-F421-F4A95D28BED0}"/>
                </a:ext>
              </a:extLst>
            </p:cNvPr>
            <p:cNvSpPr txBox="1"/>
            <p:nvPr/>
          </p:nvSpPr>
          <p:spPr>
            <a:xfrm>
              <a:off x="6210876" y="1234153"/>
              <a:ext cx="159165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350" dirty="0">
                  <a:ea typeface="Calibri"/>
                  <a:cs typeface="Calibri"/>
                </a:rPr>
                <a:t>Final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4882-1186-A1B9-A378-0A496DAA6DCC}"/>
              </a:ext>
            </a:extLst>
          </p:cNvPr>
          <p:cNvSpPr txBox="1"/>
          <p:nvPr/>
        </p:nvSpPr>
        <p:spPr>
          <a:xfrm>
            <a:off x="0" y="323630"/>
            <a:ext cx="7514957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ea typeface="Calibri"/>
                <a:cs typeface="Calibri"/>
              </a:rPr>
              <a:t>One-dipole circular spring network deforms to energy minima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6BEF42-6A65-6AD9-F510-002540152B52}"/>
              </a:ext>
            </a:extLst>
          </p:cNvPr>
          <p:cNvGrpSpPr/>
          <p:nvPr/>
        </p:nvGrpSpPr>
        <p:grpSpPr>
          <a:xfrm>
            <a:off x="1891" y="4597243"/>
            <a:ext cx="9140346" cy="2340695"/>
            <a:chOff x="1891" y="4597243"/>
            <a:chExt cx="9140346" cy="2340695"/>
          </a:xfrm>
        </p:grpSpPr>
        <p:pic>
          <p:nvPicPr>
            <p:cNvPr id="16" name="Picture 15" descr="A graph of a network&#10;&#10;Description automatically generated">
              <a:extLst>
                <a:ext uri="{FF2B5EF4-FFF2-40B4-BE49-F238E27FC236}">
                  <a16:creationId xmlns:a16="http://schemas.microsoft.com/office/drawing/2014/main" id="{248E9462-EA61-6DB6-BA50-576EC034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2" r="8009" b="-150"/>
            <a:stretch/>
          </p:blipFill>
          <p:spPr>
            <a:xfrm>
              <a:off x="6181457" y="4632530"/>
              <a:ext cx="2960780" cy="2218571"/>
            </a:xfrm>
            <a:prstGeom prst="rect">
              <a:avLst/>
            </a:prstGeom>
          </p:spPr>
        </p:pic>
        <p:pic>
          <p:nvPicPr>
            <p:cNvPr id="19" name="Picture 18" descr="A graph with a line&#10;&#10;Description automatically generated">
              <a:extLst>
                <a:ext uri="{FF2B5EF4-FFF2-40B4-BE49-F238E27FC236}">
                  <a16:creationId xmlns:a16="http://schemas.microsoft.com/office/drawing/2014/main" id="{38A6DD7C-EB4B-43CD-343C-15D07788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3" t="715" r="7235" b="-1022"/>
            <a:stretch/>
          </p:blipFill>
          <p:spPr>
            <a:xfrm>
              <a:off x="3206454" y="4644742"/>
              <a:ext cx="2976785" cy="2229041"/>
            </a:xfrm>
            <a:prstGeom prst="rect">
              <a:avLst/>
            </a:prstGeom>
          </p:spPr>
        </p:pic>
        <p:pic>
          <p:nvPicPr>
            <p:cNvPr id="21" name="Picture 20" descr="A graph of a network&#10;&#10;Description automatically generated">
              <a:extLst>
                <a:ext uri="{FF2B5EF4-FFF2-40B4-BE49-F238E27FC236}">
                  <a16:creationId xmlns:a16="http://schemas.microsoft.com/office/drawing/2014/main" id="{A5AAC86B-AC36-5932-9626-723CF4FB0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" t="3090" r="8852" b="-298"/>
            <a:stretch/>
          </p:blipFill>
          <p:spPr>
            <a:xfrm>
              <a:off x="1891" y="4597243"/>
              <a:ext cx="3203209" cy="2261920"/>
            </a:xfrm>
            <a:prstGeom prst="rect">
              <a:avLst/>
            </a:prstGeom>
          </p:spPr>
        </p:pic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52F27322-BFC1-B41E-983E-FE6C4630D79E}"/>
                </a:ext>
              </a:extLst>
            </p:cNvPr>
            <p:cNvSpPr txBox="1"/>
            <p:nvPr/>
          </p:nvSpPr>
          <p:spPr>
            <a:xfrm>
              <a:off x="1333768" y="6673334"/>
              <a:ext cx="787132" cy="253916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ea typeface="Calibri"/>
                  <a:cs typeface="Calibri"/>
                </a:rPr>
                <a:t>Time step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D5E4C7-82B1-84D5-1787-BBCCB354280F}"/>
                </a:ext>
              </a:extLst>
            </p:cNvPr>
            <p:cNvSpPr txBox="1"/>
            <p:nvPr/>
          </p:nvSpPr>
          <p:spPr>
            <a:xfrm>
              <a:off x="4572000" y="6684022"/>
              <a:ext cx="787132" cy="253916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ea typeface="Calibri"/>
                  <a:cs typeface="Calibri"/>
                </a:rPr>
                <a:t>Time step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9846FB-4E11-1291-4741-34A297D8B94E}"/>
                </a:ext>
              </a:extLst>
            </p:cNvPr>
            <p:cNvSpPr txBox="1"/>
            <p:nvPr/>
          </p:nvSpPr>
          <p:spPr>
            <a:xfrm>
              <a:off x="7620691" y="6684022"/>
              <a:ext cx="787132" cy="253916"/>
            </a:xfrm>
            <a:prstGeom prst="rect">
              <a:avLst/>
            </a:prstGeom>
            <a:noFill/>
          </p:spPr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ea typeface="Calibri"/>
                  <a:cs typeface="Calibri"/>
                </a:rPr>
                <a:t>Time step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A2084B-8D76-422A-B8D1-EA36B520C333}"/>
              </a:ext>
            </a:extLst>
          </p:cNvPr>
          <p:cNvSpPr txBox="1"/>
          <p:nvPr/>
        </p:nvSpPr>
        <p:spPr>
          <a:xfrm>
            <a:off x="205321" y="769218"/>
            <a:ext cx="7597209" cy="438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Blue is stretch, red is compress. </a:t>
            </a:r>
          </a:p>
          <a:p>
            <a:endParaRPr lang="en-US" sz="1200" dirty="0">
              <a:ea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AD7A1E-5DA2-6956-CF85-5E249AD2BA73}"/>
              </a:ext>
            </a:extLst>
          </p:cNvPr>
          <p:cNvGrpSpPr/>
          <p:nvPr/>
        </p:nvGrpSpPr>
        <p:grpSpPr>
          <a:xfrm>
            <a:off x="53417" y="1234154"/>
            <a:ext cx="4006516" cy="2884192"/>
            <a:chOff x="53417" y="1234154"/>
            <a:chExt cx="4006516" cy="2884192"/>
          </a:xfrm>
        </p:grpSpPr>
        <p:pic>
          <p:nvPicPr>
            <p:cNvPr id="18" name="Picture 17" descr="A diagram of a network&#10;&#10;Description automatically generated">
              <a:extLst>
                <a:ext uri="{FF2B5EF4-FFF2-40B4-BE49-F238E27FC236}">
                  <a16:creationId xmlns:a16="http://schemas.microsoft.com/office/drawing/2014/main" id="{EDBB7F76-42A1-F352-B416-05C4393D4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3020" t="14016" r="11031" b="13207"/>
            <a:stretch/>
          </p:blipFill>
          <p:spPr>
            <a:xfrm>
              <a:off x="53417" y="1549969"/>
              <a:ext cx="4006516" cy="25683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6C0B79-51B6-3ECD-352F-B5BA406D03D0}"/>
                </a:ext>
              </a:extLst>
            </p:cNvPr>
            <p:cNvSpPr txBox="1"/>
            <p:nvPr/>
          </p:nvSpPr>
          <p:spPr>
            <a:xfrm>
              <a:off x="1561081" y="1234154"/>
              <a:ext cx="159165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350" dirty="0">
                  <a:ea typeface="Calibri"/>
                  <a:cs typeface="Calibri"/>
                </a:rPr>
                <a:t>Initial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1EFEB-359D-1702-58A5-11F940740C43}"/>
              </a:ext>
            </a:extLst>
          </p:cNvPr>
          <p:cNvGrpSpPr/>
          <p:nvPr/>
        </p:nvGrpSpPr>
        <p:grpSpPr>
          <a:xfrm>
            <a:off x="4694846" y="1242441"/>
            <a:ext cx="4011115" cy="2940606"/>
            <a:chOff x="4694846" y="1242441"/>
            <a:chExt cx="4011115" cy="2940606"/>
          </a:xfrm>
        </p:grpSpPr>
        <p:pic>
          <p:nvPicPr>
            <p:cNvPr id="17" name="Picture 16" descr="A diagram of a network&#10;&#10;Description automatically generated">
              <a:extLst>
                <a:ext uri="{FF2B5EF4-FFF2-40B4-BE49-F238E27FC236}">
                  <a16:creationId xmlns:a16="http://schemas.microsoft.com/office/drawing/2014/main" id="{74B1A9E0-9CCA-DEE9-BDC7-00149DE1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878" t="12467" r="10893" b="12467"/>
            <a:stretch/>
          </p:blipFill>
          <p:spPr>
            <a:xfrm>
              <a:off x="4694846" y="1485266"/>
              <a:ext cx="4011115" cy="26977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EAA69-E434-4D80-9463-AA3F2C278B76}"/>
                </a:ext>
              </a:extLst>
            </p:cNvPr>
            <p:cNvSpPr txBox="1"/>
            <p:nvPr/>
          </p:nvSpPr>
          <p:spPr>
            <a:xfrm>
              <a:off x="5810826" y="1242441"/>
              <a:ext cx="159165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350" dirty="0">
                  <a:ea typeface="Calibri"/>
                  <a:cs typeface="Calibri"/>
                </a:rPr>
                <a:t>Final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9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CEF6469C-D2BD-CC9A-538F-BD1F8F27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79" t="12440" r="12003" b="11585"/>
          <a:stretch/>
        </p:blipFill>
        <p:spPr>
          <a:xfrm>
            <a:off x="0" y="770905"/>
            <a:ext cx="2880740" cy="1950070"/>
          </a:xfrm>
          <a:prstGeom prst="rect">
            <a:avLst/>
          </a:prstGeom>
        </p:spPr>
      </p:pic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F30A21CF-AF97-0839-91C0-B4D220C324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52" t="11111" r="10078" b="11457"/>
          <a:stretch/>
        </p:blipFill>
        <p:spPr>
          <a:xfrm>
            <a:off x="6290696" y="628209"/>
            <a:ext cx="2746790" cy="1861388"/>
          </a:xfrm>
          <a:prstGeom prst="rect">
            <a:avLst/>
          </a:prstGeom>
        </p:spPr>
      </p:pic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00ABA6BF-29C6-6624-6DF3-0F847E0A86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33" t="10136" r="6838" b="10436"/>
          <a:stretch/>
        </p:blipFill>
        <p:spPr>
          <a:xfrm>
            <a:off x="0" y="4778634"/>
            <a:ext cx="2952066" cy="1943521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338B9520-82EE-84AC-FF18-9C47883032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626" t="14008" r="9610" b="10117"/>
          <a:stretch/>
        </p:blipFill>
        <p:spPr>
          <a:xfrm>
            <a:off x="6217863" y="4904182"/>
            <a:ext cx="2819623" cy="1860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1D51C6-E850-555E-56DD-8C2B1512FB9F}"/>
              </a:ext>
            </a:extLst>
          </p:cNvPr>
          <p:cNvSpPr txBox="1"/>
          <p:nvPr/>
        </p:nvSpPr>
        <p:spPr>
          <a:xfrm>
            <a:off x="319260" y="93480"/>
            <a:ext cx="80087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ea typeface="Calibri"/>
                <a:cs typeface="Calibri"/>
              </a:rPr>
              <a:t>Network boundary force increases with number of dipoles following Gauss’s law for mechanics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5CC23-B5CA-A3CE-6A58-661C1C556DD6}"/>
              </a:ext>
            </a:extLst>
          </p:cNvPr>
          <p:cNvSpPr txBox="1"/>
          <p:nvPr/>
        </p:nvSpPr>
        <p:spPr>
          <a:xfrm>
            <a:off x="6324377" y="2747796"/>
            <a:ext cx="2819623" cy="1812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“Gauss’s law” for mechanics: Contractile boundary force depends linearly on number of force dipoles, is independent of dipole positions</a:t>
            </a:r>
          </a:p>
        </p:txBody>
      </p:sp>
      <p:pic>
        <p:nvPicPr>
          <p:cNvPr id="10" name="Picture 9" descr="A graph with a dotted line">
            <a:extLst>
              <a:ext uri="{FF2B5EF4-FFF2-40B4-BE49-F238E27FC236}">
                <a16:creationId xmlns:a16="http://schemas.microsoft.com/office/drawing/2014/main" id="{5A24D7FE-F3A2-1C89-D64B-08B27DFCA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790" r="9394" b="5191"/>
          <a:stretch/>
        </p:blipFill>
        <p:spPr>
          <a:xfrm>
            <a:off x="2456938" y="2428975"/>
            <a:ext cx="3885808" cy="24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B92E-F4D2-DDD7-1F27-A10CDBDD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8" y="54656"/>
            <a:ext cx="7886700" cy="994172"/>
          </a:xfrm>
        </p:spPr>
        <p:txBody>
          <a:bodyPr/>
          <a:lstStyle/>
          <a:p>
            <a:r>
              <a:rPr lang="en-US">
                <a:cs typeface="Calibri Light"/>
              </a:rPr>
              <a:t>Conclusion and future 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78CC-9718-C4CD-43CA-1A698459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50" y="1348832"/>
            <a:ext cx="4981130" cy="4682583"/>
          </a:xfrm>
        </p:spPr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Around the springs, stretched springs are radially distributed while compressed springs are transversely distributed.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FIRE algorithm is comparatively simpler compared to the other methods.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Randomly remove bonds to create a disordered network that represents biological fiber networks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F5DBA-E769-1E52-C8CE-F605F41F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diagram of a network">
            <a:extLst>
              <a:ext uri="{FF2B5EF4-FFF2-40B4-BE49-F238E27FC236}">
                <a16:creationId xmlns:a16="http://schemas.microsoft.com/office/drawing/2014/main" id="{141A8222-E131-FC40-DCC3-D42A31B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12" t="6656" r="6656"/>
          <a:stretch/>
        </p:blipFill>
        <p:spPr>
          <a:xfrm>
            <a:off x="5473323" y="3600893"/>
            <a:ext cx="3181727" cy="2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b1b052-6abb-4b23-afac-339c05759d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0B575CE3CE5448B6423CECA33B0881" ma:contentTypeVersion="16" ma:contentTypeDescription="Create a new document." ma:contentTypeScope="" ma:versionID="c151eba7029680757dd2e35e1a4f9150">
  <xsd:schema xmlns:xsd="http://www.w3.org/2001/XMLSchema" xmlns:xs="http://www.w3.org/2001/XMLSchema" xmlns:p="http://schemas.microsoft.com/office/2006/metadata/properties" xmlns:ns3="f3b1b052-6abb-4b23-afac-339c05759d15" xmlns:ns4="daaf8dd0-7112-4029-95eb-dccac3f3665f" targetNamespace="http://schemas.microsoft.com/office/2006/metadata/properties" ma:root="true" ma:fieldsID="86ae303eb832172fd9a79a495431b9df" ns3:_="" ns4:_="">
    <xsd:import namespace="f3b1b052-6abb-4b23-afac-339c05759d15"/>
    <xsd:import namespace="daaf8dd0-7112-4029-95eb-dccac3f366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1b052-6abb-4b23-afac-339c05759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f8dd0-7112-4029-95eb-dccac3f3665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CEECB8-1EC0-450F-B7A0-21C1A209292A}">
  <ds:schemaRefs>
    <ds:schemaRef ds:uri="f3b1b052-6abb-4b23-afac-339c05759d15"/>
    <ds:schemaRef ds:uri="http://purl.org/dc/terms/"/>
    <ds:schemaRef ds:uri="daaf8dd0-7112-4029-95eb-dccac3f3665f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8FF74FB-EB00-48A8-909A-4145E2A011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1b052-6abb-4b23-afac-339c05759d15"/>
    <ds:schemaRef ds:uri="daaf8dd0-7112-4029-95eb-dccac3f366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6E1325-BB93-4820-A99E-4345A89378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</TotalTime>
  <Words>752</Words>
  <Application>Microsoft Office PowerPoint</Application>
  <PresentationFormat>On-screen Show (4:3)</PresentationFormat>
  <Paragraphs>121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Modeling active deformations in an elastic network using the Fast Inertial Relaxation Engine (FIRE) algorithm</vt:lpstr>
      <vt:lpstr>Structural order of myosin motors by mechanical forces</vt:lpstr>
      <vt:lpstr>Model for mechanical deformations in the cytoskeletal network</vt:lpstr>
      <vt:lpstr>FIRE : an efficient method to find minima in complex energy landscapes</vt:lpstr>
      <vt:lpstr>PowerPoint Presentation</vt:lpstr>
      <vt:lpstr>PowerPoint Presentation</vt:lpstr>
      <vt:lpstr>PowerPoint Presentation</vt:lpstr>
      <vt:lpstr>PowerPoint Presentation</vt:lpstr>
      <vt:lpstr>Conclusion and future goals</vt:lpstr>
      <vt:lpstr>PowerPoint Presentation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huaxuan qiu</dc:creator>
  <cp:lastModifiedBy>Hins Qiu</cp:lastModifiedBy>
  <cp:revision>269</cp:revision>
  <dcterms:created xsi:type="dcterms:W3CDTF">2023-08-01T05:40:20Z</dcterms:created>
  <dcterms:modified xsi:type="dcterms:W3CDTF">2024-12-13T09:20:28Z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0x010100900B575CE3CE5448B6423CECA33B0881</vt:lpwstr>
  </property>
</Properties>
</file>